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0"/>
  </p:notesMasterIdLst>
  <p:sldIdLst>
    <p:sldId id="259" r:id="rId2"/>
    <p:sldId id="500" r:id="rId3"/>
    <p:sldId id="434" r:id="rId4"/>
    <p:sldId id="442" r:id="rId5"/>
    <p:sldId id="448" r:id="rId6"/>
    <p:sldId id="428" r:id="rId7"/>
    <p:sldId id="437" r:id="rId8"/>
    <p:sldId id="445" r:id="rId9"/>
    <p:sldId id="444" r:id="rId10"/>
    <p:sldId id="438" r:id="rId11"/>
    <p:sldId id="439" r:id="rId12"/>
    <p:sldId id="410" r:id="rId13"/>
    <p:sldId id="411" r:id="rId14"/>
    <p:sldId id="412" r:id="rId15"/>
    <p:sldId id="413" r:id="rId16"/>
    <p:sldId id="435" r:id="rId17"/>
    <p:sldId id="266" r:id="rId18"/>
    <p:sldId id="462" r:id="rId19"/>
    <p:sldId id="450" r:id="rId20"/>
    <p:sldId id="451" r:id="rId21"/>
    <p:sldId id="452" r:id="rId22"/>
    <p:sldId id="461" r:id="rId23"/>
    <p:sldId id="453" r:id="rId24"/>
    <p:sldId id="454" r:id="rId25"/>
    <p:sldId id="455" r:id="rId26"/>
    <p:sldId id="449" r:id="rId27"/>
    <p:sldId id="456" r:id="rId28"/>
    <p:sldId id="457" r:id="rId29"/>
    <p:sldId id="463" r:id="rId30"/>
    <p:sldId id="501" r:id="rId31"/>
    <p:sldId id="344" r:id="rId32"/>
    <p:sldId id="346" r:id="rId33"/>
    <p:sldId id="348" r:id="rId34"/>
    <p:sldId id="502" r:id="rId35"/>
    <p:sldId id="345" r:id="rId36"/>
    <p:sldId id="347" r:id="rId37"/>
    <p:sldId id="351" r:id="rId38"/>
    <p:sldId id="503" r:id="rId39"/>
    <p:sldId id="352" r:id="rId40"/>
    <p:sldId id="354" r:id="rId41"/>
    <p:sldId id="355" r:id="rId42"/>
    <p:sldId id="357" r:id="rId43"/>
    <p:sldId id="358" r:id="rId44"/>
    <p:sldId id="504" r:id="rId45"/>
    <p:sldId id="360" r:id="rId46"/>
    <p:sldId id="362" r:id="rId47"/>
    <p:sldId id="365" r:id="rId48"/>
    <p:sldId id="369" r:id="rId49"/>
    <p:sldId id="370" r:id="rId50"/>
    <p:sldId id="371" r:id="rId51"/>
    <p:sldId id="505" r:id="rId52"/>
    <p:sldId id="375" r:id="rId53"/>
    <p:sldId id="376" r:id="rId54"/>
    <p:sldId id="374" r:id="rId55"/>
    <p:sldId id="377" r:id="rId56"/>
    <p:sldId id="378" r:id="rId57"/>
    <p:sldId id="373" r:id="rId58"/>
    <p:sldId id="506" r:id="rId59"/>
    <p:sldId id="326" r:id="rId60"/>
    <p:sldId id="464" r:id="rId61"/>
    <p:sldId id="327" r:id="rId62"/>
    <p:sldId id="372" r:id="rId63"/>
    <p:sldId id="458" r:id="rId64"/>
    <p:sldId id="465" r:id="rId65"/>
    <p:sldId id="507" r:id="rId66"/>
    <p:sldId id="379" r:id="rId67"/>
    <p:sldId id="380" r:id="rId68"/>
    <p:sldId id="302" r:id="rId69"/>
    <p:sldId id="508" r:id="rId70"/>
    <p:sldId id="382" r:id="rId71"/>
    <p:sldId id="383" r:id="rId72"/>
    <p:sldId id="385" r:id="rId73"/>
    <p:sldId id="467" r:id="rId74"/>
    <p:sldId id="509" r:id="rId75"/>
    <p:sldId id="387" r:id="rId76"/>
    <p:sldId id="388" r:id="rId77"/>
    <p:sldId id="390" r:id="rId78"/>
    <p:sldId id="391" r:id="rId79"/>
    <p:sldId id="468" r:id="rId80"/>
    <p:sldId id="469" r:id="rId81"/>
    <p:sldId id="392" r:id="rId82"/>
    <p:sldId id="393" r:id="rId83"/>
    <p:sldId id="510" r:id="rId84"/>
    <p:sldId id="394" r:id="rId85"/>
    <p:sldId id="395" r:id="rId86"/>
    <p:sldId id="386" r:id="rId87"/>
    <p:sldId id="511" r:id="rId88"/>
    <p:sldId id="397" r:id="rId89"/>
    <p:sldId id="398" r:id="rId90"/>
    <p:sldId id="396" r:id="rId91"/>
    <p:sldId id="512" r:id="rId92"/>
    <p:sldId id="400" r:id="rId93"/>
    <p:sldId id="401" r:id="rId94"/>
    <p:sldId id="399" r:id="rId95"/>
    <p:sldId id="513" r:id="rId96"/>
    <p:sldId id="403" r:id="rId97"/>
    <p:sldId id="404" r:id="rId98"/>
    <p:sldId id="402" r:id="rId99"/>
    <p:sldId id="459" r:id="rId100"/>
    <p:sldId id="515" r:id="rId101"/>
    <p:sldId id="514" r:id="rId102"/>
    <p:sldId id="306" r:id="rId103"/>
    <p:sldId id="470" r:id="rId104"/>
    <p:sldId id="516" r:id="rId105"/>
    <p:sldId id="317" r:id="rId106"/>
    <p:sldId id="471" r:id="rId107"/>
    <p:sldId id="319" r:id="rId108"/>
    <p:sldId id="472" r:id="rId109"/>
    <p:sldId id="320" r:id="rId110"/>
    <p:sldId id="517" r:id="rId111"/>
    <p:sldId id="316" r:id="rId112"/>
    <p:sldId id="473" r:id="rId113"/>
    <p:sldId id="518" r:id="rId114"/>
    <p:sldId id="313" r:id="rId115"/>
    <p:sldId id="474" r:id="rId116"/>
    <p:sldId id="315" r:id="rId117"/>
    <p:sldId id="475" r:id="rId118"/>
    <p:sldId id="321" r:id="rId119"/>
    <p:sldId id="519" r:id="rId120"/>
    <p:sldId id="322" r:id="rId121"/>
    <p:sldId id="476" r:id="rId122"/>
    <p:sldId id="324" r:id="rId123"/>
    <p:sldId id="520" r:id="rId124"/>
    <p:sldId id="328" r:id="rId125"/>
    <p:sldId id="477" r:id="rId126"/>
    <p:sldId id="329" r:id="rId127"/>
    <p:sldId id="478" r:id="rId128"/>
    <p:sldId id="479" r:id="rId129"/>
    <p:sldId id="480" r:id="rId130"/>
    <p:sldId id="481" r:id="rId131"/>
    <p:sldId id="330" r:id="rId132"/>
    <p:sldId id="460" r:id="rId133"/>
    <p:sldId id="409" r:id="rId134"/>
    <p:sldId id="485" r:id="rId135"/>
    <p:sldId id="525" r:id="rId136"/>
    <p:sldId id="486" r:id="rId137"/>
    <p:sldId id="484" r:id="rId138"/>
    <p:sldId id="488" r:id="rId139"/>
    <p:sldId id="487" r:id="rId140"/>
    <p:sldId id="521" r:id="rId141"/>
    <p:sldId id="489" r:id="rId142"/>
    <p:sldId id="483" r:id="rId143"/>
    <p:sldId id="332" r:id="rId144"/>
    <p:sldId id="490" r:id="rId145"/>
    <p:sldId id="333" r:id="rId146"/>
    <p:sldId id="491" r:id="rId147"/>
    <p:sldId id="334" r:id="rId148"/>
    <p:sldId id="335" r:id="rId149"/>
    <p:sldId id="492" r:id="rId150"/>
    <p:sldId id="338" r:id="rId151"/>
    <p:sldId id="522" r:id="rId152"/>
    <p:sldId id="341" r:id="rId153"/>
    <p:sldId id="493" r:id="rId154"/>
    <p:sldId id="342" r:id="rId155"/>
    <p:sldId id="494" r:id="rId156"/>
    <p:sldId id="343" r:id="rId157"/>
    <p:sldId id="340" r:id="rId158"/>
    <p:sldId id="523" r:id="rId159"/>
    <p:sldId id="336" r:id="rId160"/>
    <p:sldId id="495" r:id="rId161"/>
    <p:sldId id="337" r:id="rId162"/>
    <p:sldId id="339" r:id="rId163"/>
    <p:sldId id="496" r:id="rId164"/>
    <p:sldId id="497" r:id="rId165"/>
    <p:sldId id="446" r:id="rId166"/>
    <p:sldId id="447" r:id="rId167"/>
    <p:sldId id="482" r:id="rId168"/>
    <p:sldId id="421" r:id="rId169"/>
    <p:sldId id="422" r:id="rId170"/>
    <p:sldId id="423" r:id="rId171"/>
    <p:sldId id="424" r:id="rId172"/>
    <p:sldId id="425" r:id="rId173"/>
    <p:sldId id="498" r:id="rId174"/>
    <p:sldId id="417" r:id="rId175"/>
    <p:sldId id="418" r:id="rId176"/>
    <p:sldId id="419" r:id="rId177"/>
    <p:sldId id="499" r:id="rId178"/>
    <p:sldId id="524" r:id="rId1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6B66"/>
    <a:srgbClr val="00994D"/>
    <a:srgbClr val="007FFF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51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22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viewProps" Target="viewProp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notesMaster" Target="notesMasters/notesMaster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62246-8680-4D4D-A3BD-0C5BFD468F61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DA40C-4CFC-4D50-9A03-F1D1224C1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54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166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2F40B-7A7A-513A-43BF-92EDC5B09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DD993A-8A81-E8E9-D0C5-7C10A95A93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84D0FD-6F69-DB9A-A6D2-A91E9B1E4F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3BFD99-F52B-F218-7F6D-2EE4E1B0C7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208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1D77-3ABE-38BF-B7C3-14989A6F2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53CA9-6ED7-3E15-376B-07736DEF7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A11C3-3334-5063-CC6D-DB12FF347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B980B-64CA-9093-9BFD-AA244B586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2C3FC-709A-049B-F8AC-A84A38AB0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9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B7CC-D1DF-8402-05CD-408D973D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E2AF8-7D69-8083-9665-CBC50EF0E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28C92-848E-7ACE-5612-E0B2C027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C9D5A-A351-1A4A-FC87-403669DFF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931C7-44A0-A71C-0335-FAA9C59AE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1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E5C6CC-BE2C-5CEF-4FEB-CC4CBF0368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A8564-E15D-5FBE-63D3-BED8D2C7C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96AA1-55DF-FE30-1264-BEDB2CF81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B9A07-C1A2-53FB-88FD-0E7C9108B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2195F-069D-91D9-F576-AD9704D36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05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C4EF-9466-F84E-C8C2-939AE2A6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44F28-9CD9-CB3C-2ED6-C649DE077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CB9FE-8444-CB0B-B3A1-1A29B9D82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85928-9D3F-1205-E206-1579E8D48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E4F71-C0B3-FF9B-4796-5298836A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6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72E20-6BFF-0813-8C48-B84739AB3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4653B-3E11-1D09-C653-A0A6DDCC8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C7774-963D-4A97-988F-43DEE296A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92780-2D80-FAD5-33E5-A0A340C5F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5EDFA-A0F9-7513-AB08-04A562748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C943-AF42-82C7-B01E-4F0A76F2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E2C0E-95FB-80ED-727F-0759AE3FE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58735-866E-8DDA-DCEF-8AD526B9B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2F1DF-38B4-5FF5-7993-87B116FD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7BE09-A63A-9E92-6149-852F96AC5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D9DAF-1A93-B8D3-2311-D0EF80597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93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B4C5-35EB-F51D-B1D0-A91F7265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484EF-EA6F-1539-71CE-E16A5672B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BBF5D-78A7-6506-71DD-F0359CDB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226723-BB6D-B522-84A1-7B4A3C8D1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79E79-92E9-289E-A8B5-8E78E1671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6562A5-3B4B-A153-3F7F-BF7A34764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D8F1D4-A09A-EE22-E671-0EF5F9A10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5DA612-A528-F1B8-0AA0-9AFE4C0C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0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BE522-F5B4-B20E-F02E-62E27A6E4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D1D3F8-29A1-9A9B-9135-EC7992CD6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6170FE-48AE-7F32-4CF0-BDFA12811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7F5D0-FCFA-347C-6BB2-2B6CE2B9E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54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F88693-7619-0619-624F-DA693D25F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ED4586-D6D3-1F39-D9BD-81B99A128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5A587-5A95-D242-5C42-57D163F2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01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54C56-54A7-BA47-2CDF-1549C18C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79A9-8408-A31B-A983-16756B130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0F4D5-64C1-9FE1-6AE9-9DABCE7BF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99BF2-5177-2A26-24A2-307517C98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E200A-7F75-D42A-2169-EBF235FFA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09896-4D6C-B437-4E82-6FAA302BE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3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BBEBD-7710-4394-EBF1-1DB5A39C8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FFED5-37A4-F6A9-F1D4-FD199D705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CEDA1-98BF-5C08-7125-E4FA93001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E6A75-A6D5-94F7-8DD0-9CCF8211F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78D26-C6C0-1CE6-A085-EA9743C4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07230-2147-96CD-8094-588A324A8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70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2E7D1F-DB6D-5A30-5C01-7EB57262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2ED89-E80F-E359-52C2-D0160F811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48745-0EC5-38F9-644F-F839C8C53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DE15CBC1-10D1-4E1D-B7D3-1A6D6027583C}" type="datetimeFigureOut">
              <a:rPr lang="en-US" smtClean="0"/>
              <a:pPr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A0D8A-7823-BA5D-CAF1-BEA2C9543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B159D-9A79-3B21-F22F-621E3A172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2BEF4D1B-0DAD-4708-B884-1FAAE8429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2060"/>
          </a:solidFill>
          <a:latin typeface="Avenir Next LT Pro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0.png"/><Relationship Id="rId4" Type="http://schemas.openxmlformats.org/officeDocument/2006/relationships/image" Target="../media/image62.png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3" name="Picture 12" descr="A blue and yellow snake logo&#10;&#10;Description automatically generated">
            <a:extLst>
              <a:ext uri="{FF2B5EF4-FFF2-40B4-BE49-F238E27FC236}">
                <a16:creationId xmlns:a16="http://schemas.microsoft.com/office/drawing/2014/main" id="{FEAC4712-2EB2-3418-E17B-8D4381C96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24" y="3173219"/>
            <a:ext cx="1047985" cy="1153278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2F024AF-C6A0-6F2A-EC6A-EE14DC344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Quang Duong</a:t>
            </a:r>
          </a:p>
        </p:txBody>
      </p:sp>
      <p:pic>
        <p:nvPicPr>
          <p:cNvPr id="10" name="Picture 9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FC82E9A7-06DC-5F8C-E8BC-508CCA71E8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298" y="3078421"/>
            <a:ext cx="955779" cy="1160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EA3E6A-AB29-60B1-E92C-A71B92572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000" b="1" dirty="0"/>
              <a:t>Implementing</a:t>
            </a:r>
            <a:r>
              <a:rPr lang="en-US" sz="3000" dirty="0"/>
              <a:t> </a:t>
            </a:r>
            <a:r>
              <a:rPr lang="en-US" sz="3000" b="1" dirty="0"/>
              <a:t>Transformer</a:t>
            </a:r>
            <a:br>
              <a:rPr lang="en-US" sz="3000" b="1" dirty="0"/>
            </a:br>
            <a:r>
              <a:rPr lang="en-US" sz="3000" dirty="0"/>
              <a:t>with</a:t>
            </a:r>
            <a:r>
              <a:rPr lang="en-US" sz="3000" b="1" dirty="0"/>
              <a:t> </a:t>
            </a:r>
            <a:br>
              <a:rPr lang="en-US" sz="3000" b="1" dirty="0"/>
            </a:br>
            <a:r>
              <a:rPr lang="en-US" sz="3000" b="1" dirty="0"/>
              <a:t>Python &amp; PyTorch</a:t>
            </a:r>
            <a:br>
              <a:rPr lang="en-US" sz="3000" b="1" dirty="0"/>
            </a:br>
            <a:br>
              <a:rPr lang="en-US" sz="3000" b="1" dirty="0"/>
            </a:br>
            <a:br>
              <a:rPr lang="en-US" sz="3000" b="1" dirty="0"/>
            </a:br>
            <a:endParaRPr lang="en-US" sz="3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E9BAE9-7D35-30BB-B114-736B53D5E0BB}"/>
              </a:ext>
            </a:extLst>
          </p:cNvPr>
          <p:cNvSpPr txBox="1"/>
          <p:nvPr/>
        </p:nvSpPr>
        <p:spPr>
          <a:xfrm>
            <a:off x="5761005" y="6081063"/>
            <a:ext cx="59530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 dirty="0"/>
              <a:t>Attention Is All You Need, A. Vaswani et al, 2017, https://arxiv.org/abs/1706.03762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8537B6-0D28-A83B-A9D3-1ABF2ED68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2557" y="1455599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118860-820D-4A97-2C23-5E3C7D7CB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9268" y="1455598"/>
            <a:ext cx="3970044" cy="44064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9110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FCA8-E833-1F6E-3D35-F8D12CC3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– Main steps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43847-A354-85B0-5EB4-5595D4344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Loading configuration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4CD35B-1713-A233-EA10-0721625E52DB}"/>
              </a:ext>
            </a:extLst>
          </p:cNvPr>
          <p:cNvSpPr txBox="1"/>
          <p:nvPr/>
        </p:nvSpPr>
        <p:spPr>
          <a:xfrm>
            <a:off x="1273450" y="2378601"/>
            <a:ext cx="176843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{…}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config.json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BD03D3-CA75-59CD-FA2F-0A8CC1CD83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4488040" y="2378601"/>
            <a:ext cx="3215919" cy="435133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CCDB9D-E897-6B4C-7D11-2F6D9F2DFDB6}"/>
              </a:ext>
            </a:extLst>
          </p:cNvPr>
          <p:cNvCxnSpPr>
            <a:cxnSpLocks/>
          </p:cNvCxnSpPr>
          <p:nvPr/>
        </p:nvCxnSpPr>
        <p:spPr>
          <a:xfrm>
            <a:off x="3041883" y="2378601"/>
            <a:ext cx="1446157" cy="0"/>
          </a:xfrm>
          <a:prstGeom prst="line">
            <a:avLst/>
          </a:prstGeom>
          <a:ln w="9525"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5C300C-40AB-54F3-326A-97429BEA614C}"/>
              </a:ext>
            </a:extLst>
          </p:cNvPr>
          <p:cNvCxnSpPr>
            <a:cxnSpLocks/>
          </p:cNvCxnSpPr>
          <p:nvPr/>
        </p:nvCxnSpPr>
        <p:spPr>
          <a:xfrm>
            <a:off x="3041883" y="2747933"/>
            <a:ext cx="1446157" cy="3982006"/>
          </a:xfrm>
          <a:prstGeom prst="line">
            <a:avLst/>
          </a:prstGeom>
          <a:ln w="9525"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19077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08E47-8FD5-D9DC-F73B-90BE34B60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26430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B2EBD-2EF9-0B5D-C135-C3E82917F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9D7C7-0BE4-5A8A-F7D7-ADFA7831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CF4B57-2098-C08D-3D99-15C984424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5749A6D3-2242-7C6C-BD5D-CFC21410B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6C95C5-08BB-AE36-90E5-B4C83A4D2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5C185F05-4A3E-B204-E47E-E62A755000F3}"/>
              </a:ext>
            </a:extLst>
          </p:cNvPr>
          <p:cNvSpPr/>
          <p:nvPr/>
        </p:nvSpPr>
        <p:spPr>
          <a:xfrm rot="2556482">
            <a:off x="9128956" y="5969979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AC8A3A-F429-EA95-03CB-53E763BA4234}"/>
              </a:ext>
            </a:extLst>
          </p:cNvPr>
          <p:cNvSpPr/>
          <p:nvPr/>
        </p:nvSpPr>
        <p:spPr>
          <a:xfrm>
            <a:off x="1102406" y="3589234"/>
            <a:ext cx="1076771" cy="15040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DF5592DA-2873-50C3-C387-0CD2ECA47281}"/>
              </a:ext>
            </a:extLst>
          </p:cNvPr>
          <p:cNvSpPr/>
          <p:nvPr/>
        </p:nvSpPr>
        <p:spPr>
          <a:xfrm rot="10800000">
            <a:off x="447331" y="3697113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7276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40D4D-42FD-E843-0158-6468DFF48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C652E85-2FED-1075-9F6F-0A6EAF69C51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8AA993-6FF4-92A3-A9D1-C77550A550F2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57C670-EC2B-116C-6E59-9AE5EB86316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3FCB83-C29E-7D62-364C-694275FC4B77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47B56CC-CA9F-7CE5-741B-F375BAEA417B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0873CC5-6BDC-EA3A-58C8-A3BA863925B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FB00888-53EC-5019-8E7D-86143DD79599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8C4A95C-AE02-9A22-FE67-0CD98A35BB0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CF63975-17DD-E379-1804-8643E256A5CD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651878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C763E4-C744-19E9-4D7B-23DBD7273F99}"/>
              </a:ext>
            </a:extLst>
          </p:cNvPr>
          <p:cNvSpPr txBox="1"/>
          <p:nvPr/>
        </p:nvSpPr>
        <p:spPr>
          <a:xfrm>
            <a:off x="291979" y="1306708"/>
            <a:ext cx="11593795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  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	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residual connections.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87C68E-594D-DC37-86BC-B1C73F458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6C09D836-770F-1DD5-1FE2-5FF35D0A9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36285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B44FC-D3F2-6485-A515-BEC090155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F94B2FB-C59F-787D-10E4-AAD74D97DEE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52DB96D-DC0B-21F7-D195-DF9A8E81BC4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6038A9E-1E29-90A0-F3EC-6D0B889FBD93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59F9038-40FD-3FC8-A8F7-40C74BA3801D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F9215C7-18D3-9447-DE42-CB48FD2D539E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0FDAEAB-A90A-3CE7-4693-C9BD115E5EAE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F5A6C02-7CF8-07D6-EE1A-1D9AE2657D22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4474ED5-0322-6FE2-0FE4-948C857E27DB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20AC4E0-C4D0-7F6C-D207-08728C487A4D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651878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428004-6CF3-CC7C-2850-B47C19E86467}"/>
              </a:ext>
            </a:extLst>
          </p:cNvPr>
          <p:cNvSpPr txBox="1"/>
          <p:nvPr/>
        </p:nvSpPr>
        <p:spPr>
          <a:xfrm>
            <a:off x="291979" y="1306708"/>
            <a:ext cx="11593795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First, it applies the self-attention mechanism to the input inside a residual 		connection.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Then, it passes the result through the feed-forward network inside another 		residual connection.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627031-6559-81E5-AB92-226908945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8A261AAD-2BF1-D365-1008-D12D65511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74731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8B12B-8CE9-873A-0B78-BEA9E2F99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7D77D-921E-8A30-9F03-BBD2C59C5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11555E-06EE-410B-5951-43F1C39FE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D13FA8F2-9619-1580-719C-F8C5C940D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E4DC33-966D-73D9-1AB3-D1C20B956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79E3A6DF-2FA5-B660-47EE-A7236B5CF5AA}"/>
              </a:ext>
            </a:extLst>
          </p:cNvPr>
          <p:cNvSpPr/>
          <p:nvPr/>
        </p:nvSpPr>
        <p:spPr>
          <a:xfrm rot="2556482">
            <a:off x="9060589" y="5653785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0EF3B2-8ED1-5236-3101-F03C2326E07F}"/>
              </a:ext>
            </a:extLst>
          </p:cNvPr>
          <p:cNvSpPr/>
          <p:nvPr/>
        </p:nvSpPr>
        <p:spPr>
          <a:xfrm>
            <a:off x="838200" y="3589234"/>
            <a:ext cx="1340978" cy="15040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66D244E1-EC9B-8C01-F2AC-6F0A867E1A6D}"/>
              </a:ext>
            </a:extLst>
          </p:cNvPr>
          <p:cNvSpPr/>
          <p:nvPr/>
        </p:nvSpPr>
        <p:spPr>
          <a:xfrm rot="10800000">
            <a:off x="138690" y="4129088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748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3CC9B-AA0F-D167-A3E4-143C0AEA7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F6124D8-8C69-4EC8-6B3F-56F2D3EE5756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EF6754-3E78-6525-CF24-89410BE8C54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2A8542C-1686-A16F-6B33-1C2061CE905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4E74B42-4FCA-C305-FA2F-42E3A46401C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5DE554B-2821-E62D-C48F-19A5EF2112F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A1EA3C-1A22-9D92-411D-CF47F4E434E7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81371DD-15DB-F4D5-6F47-2CDEF66E58B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68B1975-B533-3B0A-BE1B-9DEB851B3149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884EB3D-098D-D3B2-64C7-71E004BC9890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DC5362-CE17-8878-9786-0737BA0B4549}"/>
              </a:ext>
            </a:extLst>
          </p:cNvPr>
          <p:cNvSpPr txBox="1"/>
          <p:nvPr/>
        </p:nvSpPr>
        <p:spPr>
          <a:xfrm>
            <a:off x="291979" y="1306708"/>
            <a:ext cx="11593795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layers of the encoder.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AFADF6-51EC-BE30-94C6-D2B0F01C4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6DB90824-2A5F-2ECA-84AC-14A872A98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20500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030EA-E6B9-81AB-5D93-EFACA8A0D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E689850-42F8-EF82-B70E-52163A249F6D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31B1A34-657F-3522-16D0-A227BD92AD77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698818A-8C3D-1FFE-FE77-39769C73E66A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2B5D46-4767-2C7A-2427-061072D8E8D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CACFC05-59BD-395B-046B-3B92DBFBF16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71280ED-6BE9-31D8-141E-B3B4D6C1A797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51C910C-428C-841E-C87C-0D2C9C405A5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56347AA-E6F5-1659-5A10-185326136E40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CCA2343-E6B8-518D-0DE5-F991C49B4B32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0542E5-86B9-3E51-9716-D167C1278926}"/>
              </a:ext>
            </a:extLst>
          </p:cNvPr>
          <p:cNvSpPr txBox="1"/>
          <p:nvPr/>
        </p:nvSpPr>
        <p:spPr>
          <a:xfrm>
            <a:off x="291979" y="1306708"/>
            <a:ext cx="11593795" cy="286232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forward method is called when we pass input data into this module.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passes the input through each layer in turn.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Finally, it applies layer normalization to the output of the last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5F1BC9-4DB7-D329-36EA-A8AB1D863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211A1AA6-EECC-32B1-F1B8-F512FF18D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847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9E974-D858-42E5-362F-D9B74D19A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39ACB7C-21F8-DCA9-4D98-CDFF3E7C52A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455C7A-1D19-0DF2-DDBB-F42EC93CC94E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02E644-203A-A6E3-C560-6BEE5164258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42C5C58-648C-2090-0BBD-B6AB323F62C9}"/>
                </a:ext>
              </a:extLst>
            </p:cNvPr>
            <p:cNvSpPr/>
            <p:nvPr/>
          </p:nvSpPr>
          <p:spPr>
            <a:xfrm>
              <a:off x="1371628" y="752023"/>
              <a:ext cx="3619116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nb_encoder.ipynb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3E1AAF-33A1-FB67-4672-F1FA5C6DC36A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09A246C-43D7-10B5-1FC8-23292B13CA7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526905B-7CE5-C7AF-D212-E71DE0768511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B50BD75-0968-A9EC-916B-E6DAAB6FF14A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DE9DA1EC-9F97-6765-5241-8CD704BC8D65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710872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- 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384CC1-12CA-0FE3-3088-BB7C27D2EFE4}"/>
              </a:ext>
            </a:extLst>
          </p:cNvPr>
          <p:cNvSpPr txBox="1"/>
          <p:nvPr/>
        </p:nvSpPr>
        <p:spPr>
          <a:xfrm>
            <a:off x="288800" y="1239144"/>
            <a:ext cx="6433561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feature dimension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 number of heads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dropout ratio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dimension of the feed forward network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batch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number of encoder layer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6FAD69-851F-8606-125F-B7C869B39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ADDE7A-C716-86F5-5E74-5927E3D10E44}"/>
              </a:ext>
            </a:extLst>
          </p:cNvPr>
          <p:cNvSpPr txBox="1"/>
          <p:nvPr/>
        </p:nvSpPr>
        <p:spPr>
          <a:xfrm>
            <a:off x="6786783" y="1239144"/>
            <a:ext cx="5113238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&amp;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Encoder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0" name="Picture 2" descr="Project Jupyter - Wikipedia">
            <a:extLst>
              <a:ext uri="{FF2B5EF4-FFF2-40B4-BE49-F238E27FC236}">
                <a16:creationId xmlns:a16="http://schemas.microsoft.com/office/drawing/2014/main" id="{C6505048-1470-483A-EE15-54E4403C7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05629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83D9C-0E3B-E07A-E07B-5B79AA3B4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A0C4876-97E4-5F30-11B8-CE8D3B8CB94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7AA647-5C58-D7B3-455A-5499D922570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C9917E1-DBC3-7449-B740-986560F10B3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04B399-A68F-FBB9-A204-F6F9CF7B19E1}"/>
                </a:ext>
              </a:extLst>
            </p:cNvPr>
            <p:cNvSpPr/>
            <p:nvPr/>
          </p:nvSpPr>
          <p:spPr>
            <a:xfrm>
              <a:off x="1371628" y="752023"/>
              <a:ext cx="3619116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nb_encoder.ipynb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204E789-DB2A-B65F-3EA5-BD30049E86A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186728D-4F37-EAD9-85B2-9F8BF7845480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DC2BCB8-A670-EA3C-D30C-93A87C451C97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E5016C0-0F3D-613C-64BA-4019BC4D6310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DBE7874-56A5-6A20-3086-FB140F508017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710872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- 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FC5FD-3976-532B-4186-1EF499185244}"/>
              </a:ext>
            </a:extLst>
          </p:cNvPr>
          <p:cNvSpPr txBox="1"/>
          <p:nvPr/>
        </p:nvSpPr>
        <p:spPr>
          <a:xfrm>
            <a:off x="291979" y="1239144"/>
            <a:ext cx="6433561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encoder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 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 Output's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268047-1F9D-404B-B63D-EB3F9F28F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F7AEFB-AB42-E79D-B089-98BDF5B23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050" y="3761403"/>
            <a:ext cx="5116417" cy="2342120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0" name="Picture 2" descr="Project Jupyter - Wikipedia">
            <a:extLst>
              <a:ext uri="{FF2B5EF4-FFF2-40B4-BE49-F238E27FC236}">
                <a16:creationId xmlns:a16="http://schemas.microsoft.com/office/drawing/2014/main" id="{0E18F8A8-B2AC-1A23-2CDF-3B373E23F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11570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7354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D6F0D-07AD-3A2C-BA17-F0F3B2175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971DF-6705-CC35-9ECC-838C24D6A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– Main steps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26CB2-84D2-3834-96B5-7C25A3881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Loading configuration</a:t>
            </a:r>
          </a:p>
          <a:p>
            <a:r>
              <a:rPr lang="en-US" b="1" dirty="0"/>
              <a:t> Training engine</a:t>
            </a:r>
          </a:p>
          <a:p>
            <a:pPr lvl="1"/>
            <a:r>
              <a:rPr lang="en-US" dirty="0"/>
              <a:t>Pre-processing data</a:t>
            </a:r>
          </a:p>
          <a:p>
            <a:pPr lvl="1"/>
            <a:r>
              <a:rPr lang="en-US" dirty="0"/>
              <a:t>Create and initiate transformer model</a:t>
            </a:r>
          </a:p>
          <a:p>
            <a:pPr lvl="1"/>
            <a:r>
              <a:rPr lang="en-US" dirty="0"/>
              <a:t>Training loop</a:t>
            </a:r>
          </a:p>
          <a:p>
            <a:pPr lvl="1"/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47A1966-0AFF-3D3A-AA94-ACCBF83C6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28"/>
          <a:stretch/>
        </p:blipFill>
        <p:spPr bwMode="auto">
          <a:xfrm>
            <a:off x="7421147" y="2143114"/>
            <a:ext cx="3764089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73962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44BBD-B0D7-A225-7A0B-82D2BE059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8C32C-A358-72B6-07E3-21FE8A2EE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748CC2-50FA-B82B-EF33-97B24CE75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F7D7696B-3A97-DFBA-3E16-F6CC542F6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05C2A0-F5D0-9517-7CEC-BD5C0BDD4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4A5694A8-5269-1A17-B418-FE272AEBE9C4}"/>
              </a:ext>
            </a:extLst>
          </p:cNvPr>
          <p:cNvSpPr/>
          <p:nvPr/>
        </p:nvSpPr>
        <p:spPr>
          <a:xfrm rot="2556482">
            <a:off x="7641987" y="5926060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4E5A24-B1AC-D74E-893C-2C5D6330B205}"/>
              </a:ext>
            </a:extLst>
          </p:cNvPr>
          <p:cNvSpPr/>
          <p:nvPr/>
        </p:nvSpPr>
        <p:spPr>
          <a:xfrm>
            <a:off x="2239177" y="2905570"/>
            <a:ext cx="1068045" cy="2187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7BE8F177-2228-6076-14E9-B4A5552C1715}"/>
              </a:ext>
            </a:extLst>
          </p:cNvPr>
          <p:cNvSpPr/>
          <p:nvPr/>
        </p:nvSpPr>
        <p:spPr>
          <a:xfrm>
            <a:off x="3307222" y="3213012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43263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2CD0E-61C5-0291-5E9B-3ADA9056A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5C8C09B-7F43-A270-CEEE-18BF455E8D3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2700D9E-EB44-DE6D-B065-2E8BC6CEEC48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CFCBB51-D74A-3E5E-4C35-1C1E9FACEA9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62F2642-53C7-723A-65EE-9729FB2CF477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99A1D5F-E8B0-FE56-AC2A-0736FDEEA8E2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DBF246D-BF1A-D897-2B4A-ED391AF7BDE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32598F9-5917-BB2E-7574-5F86D043C08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D72DE8A-1EC0-49A5-7F65-67A2EC60BB1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49A8FBE-A21A-E831-6047-DE74C951688F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45805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336349-ED48-18F7-D7DB-73D7E42E55DB}"/>
              </a:ext>
            </a:extLst>
          </p:cNvPr>
          <p:cNvSpPr txBox="1"/>
          <p:nvPr/>
        </p:nvSpPr>
        <p:spPr>
          <a:xfrm>
            <a:off x="291979" y="1306708"/>
            <a:ext cx="11593795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noProof="1">
              <a:solidFill>
                <a:srgbClr val="FF9D00"/>
              </a:solidFill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noProof="1">
                <a:solidFill>
                  <a:srgbClr val="9EFFFF"/>
                </a:solidFill>
                <a:latin typeface="Consolas" panose="020B0609020204030204" pitchFamily="49" charset="0"/>
              </a:rPr>
              <a:t>		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encoder_decoder_attention:</a:t>
            </a:r>
            <a:r>
              <a:rPr lang="en-US" noProof="1">
                <a:solidFill>
                  <a:srgbClr val="9EFFFF"/>
                </a:solidFill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noProof="1">
                <a:solidFill>
                  <a:srgbClr val="9EFFFF"/>
                </a:solidFill>
                <a:latin typeface="Consolas" panose="020B0609020204030204" pitchFamily="49" charset="0"/>
              </a:rPr>
              <a:t>		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residual connections.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noProof="1">
                <a:solidFill>
                  <a:srgbClr val="FFFFFF"/>
                </a:solidFill>
                <a:latin typeface="Consolas" panose="020B0609020204030204" pitchFamily="49" charset="0"/>
              </a:rPr>
              <a:t>	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(d_model,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dropout)</a:t>
            </a:r>
            <a:r>
              <a:rPr lang="en-US" noProof="1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07DB47-712B-817B-AAE0-161B6FE1A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287CF7B6-BE99-50A4-7304-B73BA58C7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5133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3D9C9-2A30-6406-7759-C4CB6EF66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2274ADE-7005-CEF0-3AE1-7F9D36624DC7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D0DF5C2-CC3B-2EDA-B1A4-975A44708E44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8BB947-5B69-D2B1-8A99-B44E435D9066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8445DDB-3FC9-A687-7BC1-B7353F7BECDB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66D8C9D-BCB4-122B-82A7-8A5275A157DE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EDE8C5F-EC45-C492-4040-9941244574E8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F6C6829-878C-CD65-9DC6-9B21D566FA3F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234992C-17DD-0E78-D67E-701ABBAF3DC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9D5D31F-40C8-32B7-DD3A-00026E7E0F4B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45805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E0DDE0-6378-468F-C192-EEDFBDF5B255}"/>
              </a:ext>
            </a:extLst>
          </p:cNvPr>
          <p:cNvSpPr txBox="1"/>
          <p:nvPr/>
        </p:nvSpPr>
        <p:spPr>
          <a:xfrm>
            <a:off x="291979" y="1306708"/>
            <a:ext cx="11593795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b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i="1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[batch_size, seq_</a:t>
            </a:r>
            <a:r>
              <a:rPr lang="en-US" i="1" noProof="1">
                <a:solidFill>
                  <a:srgbClr val="0088FF"/>
                </a:solidFill>
                <a:latin typeface="Consolas" panose="020B0609020204030204" pitchFamily="49" charset="0"/>
              </a:rPr>
              <a:t>de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d_model]</a:t>
            </a:r>
            <a:r>
              <a:rPr lang="en-US" noProof="1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encoder_output: [batch_size, seq_len, d_model]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noProof="1">
                <a:solidFill>
                  <a:srgbClr val="FFFFFF"/>
                </a:solidFill>
                <a:latin typeface="Consolas" panose="020B0609020204030204" pitchFamily="49" charset="0"/>
              </a:rPr>
              <a:t>	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mask_tgt))</a:t>
            </a:r>
          </a:p>
          <a:p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mask_src))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E54EE8-B909-1C79-C956-253FFDFF1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27AD7989-C125-9EA0-521E-4A842F480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02433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4C1E4-3726-2D47-EB5C-1927D8157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8B741-F1F8-666A-CDD0-00AF028C3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547956-ED6C-8983-6C21-9DCE08A08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584FDB3A-756D-394A-E500-EBF443626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BCF61B-6DEF-5E39-AE8B-F3802626F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F2DFC65A-14A0-6BFD-8987-4425F2B42EA3}"/>
              </a:ext>
            </a:extLst>
          </p:cNvPr>
          <p:cNvSpPr/>
          <p:nvPr/>
        </p:nvSpPr>
        <p:spPr>
          <a:xfrm rot="2556482">
            <a:off x="7578963" y="5669686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7F65B1-66AC-8B41-E094-A3248CFFA1A1}"/>
              </a:ext>
            </a:extLst>
          </p:cNvPr>
          <p:cNvSpPr/>
          <p:nvPr/>
        </p:nvSpPr>
        <p:spPr>
          <a:xfrm>
            <a:off x="2239177" y="2905570"/>
            <a:ext cx="1307328" cy="2187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FEDC6563-BB93-FC42-9425-83BA09D755D5}"/>
              </a:ext>
            </a:extLst>
          </p:cNvPr>
          <p:cNvSpPr/>
          <p:nvPr/>
        </p:nvSpPr>
        <p:spPr>
          <a:xfrm>
            <a:off x="3565543" y="3817092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1820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0931C-0956-5C7F-A68E-1328B2A8C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B1630A4-F320-F7F2-319C-7C20458F8DD8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53268E5-53DD-FB0D-FC33-2D466CC7D8D8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6C5B375-6086-9752-E6B1-9C4A42072F46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0B52ED-77EB-40BF-9596-D79D716D76ED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A658D74-63CC-9237-48C5-FCAE1B904D94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3BE1418-8F01-931A-9486-81FFB8A43E88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A49B7AF-A8C2-971D-6EF7-112C6C1ABD31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11EFDB3-1C2D-FBFB-27F2-CE58F6454E1D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085C47A-344D-295D-3FD8-5B4A6886097F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C97364-03A9-4889-89A7-CB4EB499ED87}"/>
              </a:ext>
            </a:extLst>
          </p:cNvPr>
          <p:cNvSpPr txBox="1"/>
          <p:nvPr/>
        </p:nvSpPr>
        <p:spPr>
          <a:xfrm>
            <a:off x="291979" y="1306708"/>
            <a:ext cx="11593795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decoder_layer: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 	 	 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layers of the decoder.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([decoder_layer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(num_layers)])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(d_model)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6920DB-58AC-C5F8-D36E-ED89C774D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C9DCE1E4-4D1C-F352-87FC-6B5D3B9F4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519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5774F-6A39-6887-ADB1-CCF43C47B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18428BC-D874-1C6C-61F8-E4B17231DDB7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337BD9-A7D0-3238-4CCC-F3C64A931EA3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BFC4C8-519C-8780-89D6-E724C862EB7C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D62489-B496-4517-8DC3-A56C9C70CEC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43ECD5-85D7-7719-F706-28D7620DCB89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5489D19-0456-F6AE-8F10-5FB0D7828B17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3F78DDC-952B-8998-0426-9788DBCD695D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17ABDDE-532E-78AA-D692-897F1CCCA212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37CDB24A-FE04-ABCB-6FD0-E1AF936B3FED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5C698C-186A-BD92-48C3-DB20B3494072}"/>
              </a:ext>
            </a:extLst>
          </p:cNvPr>
          <p:cNvSpPr txBox="1"/>
          <p:nvPr/>
        </p:nvSpPr>
        <p:spPr>
          <a:xfrm>
            <a:off x="291979" y="1306708"/>
            <a:ext cx="11593795" cy="34163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[batch_size, seq_len, d_model]</a:t>
            </a:r>
          </a:p>
          <a:p>
            <a:endParaRPr lang="en-US" b="0" i="1" noProof="1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i="1" noProof="1">
                <a:solidFill>
                  <a:srgbClr val="0088FF"/>
                </a:solidFill>
                <a:latin typeface="Consolas" panose="020B0609020204030204" pitchFamily="49" charset="0"/>
              </a:rPr>
              <a:t>       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passes the input and the encoder output through each layer in turn.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mask_tgt)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Finally, it applies layer normalization to the output of the last layer.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[batch_size, seq_len, d_model].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3E5C33-DE37-6F7E-FDE4-14D752B2F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518366D3-8452-6D94-4C45-E5B4CB809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05596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8C62E-7D16-3E64-6BD1-38DBF14B7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F10E04C-E089-AE3E-F5D8-B7104F7D72CD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5F5270F-FE92-412D-9D61-6E0A4AC8FB9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04C7546-B726-D4EC-9B19-6C3AECB9DA03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D54A45-B3A4-7E0B-D4A7-CAB5F727B2AF}"/>
                </a:ext>
              </a:extLst>
            </p:cNvPr>
            <p:cNvSpPr/>
            <p:nvPr/>
          </p:nvSpPr>
          <p:spPr>
            <a:xfrm>
              <a:off x="1371628" y="752023"/>
              <a:ext cx="3482383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nb_decoder.ipynb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BCF4CD4-3DC1-F7FB-0969-83F6DD66E3ED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E8D7B6-669D-B026-B612-DF4E5BFBE334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D9BCA00-FFBE-ADBE-9DF9-55ED9987A236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C59632C-9287-D460-E957-910E04CE45BB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4180401-614C-7623-E554-B32C8062132D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581968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2B47F-E411-53DB-2881-DD1C6031F2E9}"/>
              </a:ext>
            </a:extLst>
          </p:cNvPr>
          <p:cNvSpPr txBox="1"/>
          <p:nvPr/>
        </p:nvSpPr>
        <p:spPr>
          <a:xfrm>
            <a:off x="291979" y="1306708"/>
            <a:ext cx="6433561" cy="4524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feature dimension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 number of heads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dropout ratio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dimension of the feed forward network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batch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number of encoder layer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62DF78-0E4B-3C66-B58F-624CFEE56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95F647-323D-F5A8-77C5-E8699FD6080E}"/>
              </a:ext>
            </a:extLst>
          </p:cNvPr>
          <p:cNvSpPr txBox="1"/>
          <p:nvPr/>
        </p:nvSpPr>
        <p:spPr>
          <a:xfrm>
            <a:off x="6786782" y="1306708"/>
            <a:ext cx="4997867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5648E071-CF6C-F653-2C8D-5E6A9BEF7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25295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D8180-C4B6-E4F9-8F1B-E2ED6DA69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27ACB8A-C784-31ED-C3C2-30F29990136F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F2C0285-EF6D-6E9E-2C11-496A34EE4430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B4BF4D-CEA1-AB5A-3044-BC3DFDD380EB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97B504-75CA-A4CA-B2F9-F3F47D502B13}"/>
                </a:ext>
              </a:extLst>
            </p:cNvPr>
            <p:cNvSpPr/>
            <p:nvPr/>
          </p:nvSpPr>
          <p:spPr>
            <a:xfrm>
              <a:off x="1371628" y="752023"/>
              <a:ext cx="3482383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nb_decoder.ipynb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FE01C9E-22C7-BE07-1F96-6077592F5E2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75AFD7E-B08A-54F9-8698-0ECCCF1C7F8C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9C7CD0A-8370-5FFE-31E6-7B1C9B7697D5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6B66D11-2D63-E7CD-7D91-D187F27CFA64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E54594B-925C-9011-B906-2FC57E59D788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5999148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4C3A3D-6FB2-8B96-5D60-22CE84CC54DD}"/>
              </a:ext>
            </a:extLst>
          </p:cNvPr>
          <p:cNvSpPr txBox="1"/>
          <p:nvPr/>
        </p:nvSpPr>
        <p:spPr>
          <a:xfrm>
            <a:off x="291979" y="1306708"/>
            <a:ext cx="6433561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Decoder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decoder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E62E30-B802-0C6B-8AA2-6204EBD9F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27F654DE-C393-283E-0EE6-0752ABC15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6026C3-9611-DA07-9393-29B7757EB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263" y="3144854"/>
            <a:ext cx="5299925" cy="3547394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F2227D9-9E78-6831-0387-639F6F21CA4E}"/>
              </a:ext>
            </a:extLst>
          </p:cNvPr>
          <p:cNvSpPr txBox="1"/>
          <p:nvPr/>
        </p:nvSpPr>
        <p:spPr>
          <a:xfrm>
            <a:off x="6786782" y="1306708"/>
            <a:ext cx="4997867" cy="17543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 output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 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 Output's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408685424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92031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6CC9D-45FA-BCE4-646B-F3F9EBCD0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803A6-1651-009A-2131-6A2151F7E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C9E40D-601F-69D7-1CBC-E98076411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B588EF21-B095-1E6C-CA3A-A91703BE7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949021-E069-39A4-D4F7-3B5886091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3B8C08B9-DD8B-7848-9B60-B8CC775EA307}"/>
              </a:ext>
            </a:extLst>
          </p:cNvPr>
          <p:cNvSpPr/>
          <p:nvPr/>
        </p:nvSpPr>
        <p:spPr>
          <a:xfrm rot="2556482">
            <a:off x="6348369" y="5969979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FC7EE5-F80B-1014-4FF3-FC7729F3B4C9}"/>
              </a:ext>
            </a:extLst>
          </p:cNvPr>
          <p:cNvSpPr/>
          <p:nvPr/>
        </p:nvSpPr>
        <p:spPr>
          <a:xfrm>
            <a:off x="793169" y="2674834"/>
            <a:ext cx="2838793" cy="3129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F4D2FA96-E474-E6D0-F52C-37257D1151B8}"/>
              </a:ext>
            </a:extLst>
          </p:cNvPr>
          <p:cNvSpPr/>
          <p:nvPr/>
        </p:nvSpPr>
        <p:spPr>
          <a:xfrm rot="10800000">
            <a:off x="110039" y="4129088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98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FD930-A06E-1E36-AB0A-B4492BA5D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33D78-A680-C23F-D038-BB198407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data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3B4B4C0-4D51-258A-7602-653765607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49E8AE-CD37-C660-1855-0A692CA98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010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930CE-8F88-C313-8250-3AE218ECF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826B990-E640-C6EE-2C14-47D30A51656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9FC24F-CD2F-7E82-5B36-792F4DEF858E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651A78-8F12-7FD4-9E95-EF1E94B80675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1C04B67-2A0D-1A71-1752-4B885ACF09F6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4729BD-5995-ECD1-1C50-91B4A510E832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7B54964-3C52-DF12-FEAA-1CEA945801B0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083B731-CFAF-6741-24CE-F7FDE17F4DF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1B5EC1E-98E0-48C4-813F-342903E34AF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5A76C1A-2DB0-D154-5143-0AD51797C23B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6096001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Transformer class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3E0871-24BC-5AD2-9583-0C04F1BE8255}"/>
              </a:ext>
            </a:extLst>
          </p:cNvPr>
          <p:cNvSpPr txBox="1"/>
          <p:nvPr/>
        </p:nvSpPr>
        <p:spPr>
          <a:xfrm>
            <a:off x="291979" y="1239144"/>
            <a:ext cx="5279879" cy="5078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projection: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80EE99-1BD2-C680-84DD-BCFE8EBAF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236601-6B41-CB55-3B55-9BA51BBBE32E}"/>
              </a:ext>
            </a:extLst>
          </p:cNvPr>
          <p:cNvSpPr txBox="1"/>
          <p:nvPr/>
        </p:nvSpPr>
        <p:spPr>
          <a:xfrm>
            <a:off x="5633101" y="1239144"/>
            <a:ext cx="6266921" cy="2308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	 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projection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F077F2EC-AF85-11FE-D6FB-73C0BA75F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10950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F9B13-A0EE-FB71-4D4A-E160F4772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6F67A46-560D-61DC-C20A-CF8BF67718E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F50136-101C-9567-8FD0-17DE7C3F88A9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06A5A54-A04D-AE4B-04A4-F493BA3D484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CEC6B2A-F7AF-ECFA-98D7-E8016404452D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49FE6E3-D78E-24C9-18F6-96EF0FF35160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DEFDFF6-F44A-B8D7-F079-3DD51893DE8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6DF9E74-63AC-D05F-7084-EC691EACBF3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FC70C83-AFB5-0107-8850-F2A5B6E85AE4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A265BF5-30A9-7039-CF37-AB2C52BD37EB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646916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Transformer class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81BCE9-2619-4AE6-D9BF-ADC2F5B048DC}"/>
              </a:ext>
            </a:extLst>
          </p:cNvPr>
          <p:cNvSpPr txBox="1"/>
          <p:nvPr/>
        </p:nvSpPr>
        <p:spPr>
          <a:xfrm>
            <a:off x="291979" y="1239144"/>
            <a:ext cx="11608043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	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9E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	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	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37E40F-A20E-5E8B-B2A7-3BB79EA03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96CEE1-7342-8949-B54E-747A0B952D33}"/>
              </a:ext>
            </a:extLst>
          </p:cNvPr>
          <p:cNvSpPr txBox="1"/>
          <p:nvPr/>
        </p:nvSpPr>
        <p:spPr>
          <a:xfrm>
            <a:off x="5633101" y="1239144"/>
            <a:ext cx="6266921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4107C146-E010-E4D7-45A0-6159FF213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24779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89332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0AB1B-7D6C-A1CF-78E3-79CD2593A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3B5C-39F3-D518-23E3-4890128B8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1A7AD3-7EE3-797D-B133-69FA50779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42599F44-12A6-82BA-95C0-1BC7112BE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D9BF3A-C7AD-2A2F-6ADE-DB6E018ED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DF697638-B4C9-EEC3-7BB9-C8118D922C2C}"/>
              </a:ext>
            </a:extLst>
          </p:cNvPr>
          <p:cNvSpPr/>
          <p:nvPr/>
        </p:nvSpPr>
        <p:spPr>
          <a:xfrm>
            <a:off x="11350862" y="1938337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93C4AE-30DC-D433-8751-150A3871D87D}"/>
              </a:ext>
            </a:extLst>
          </p:cNvPr>
          <p:cNvSpPr/>
          <p:nvPr/>
        </p:nvSpPr>
        <p:spPr>
          <a:xfrm>
            <a:off x="793169" y="2674834"/>
            <a:ext cx="2838793" cy="3129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31E493-3245-A4C7-AD32-DDBC6F2E26C8}"/>
              </a:ext>
            </a:extLst>
          </p:cNvPr>
          <p:cNvSpPr/>
          <p:nvPr/>
        </p:nvSpPr>
        <p:spPr>
          <a:xfrm>
            <a:off x="9595337" y="3187582"/>
            <a:ext cx="1755525" cy="269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F39E92-B842-2ED7-17D9-3C7BE988A2BD}"/>
              </a:ext>
            </a:extLst>
          </p:cNvPr>
          <p:cNvSpPr/>
          <p:nvPr/>
        </p:nvSpPr>
        <p:spPr>
          <a:xfrm>
            <a:off x="5659548" y="5754977"/>
            <a:ext cx="954897" cy="269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07C494ED-4986-8E0D-4ED4-2131123AFFDF}"/>
              </a:ext>
            </a:extLst>
          </p:cNvPr>
          <p:cNvSpPr/>
          <p:nvPr/>
        </p:nvSpPr>
        <p:spPr>
          <a:xfrm rot="10800000">
            <a:off x="110039" y="4129088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86851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EA375-ED9B-77E7-B2CE-C69BF9BB9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B5524CC-2D47-26D9-1502-1C8F4E4E9931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C285E3E-773B-DA50-9BC1-F70DECAD5B1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FEF165-7DC7-6D80-108D-A30A9ECA2CDC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E521ED-5414-0644-1E1E-830C58EDF6FF}"/>
                </a:ext>
              </a:extLst>
            </p:cNvPr>
            <p:cNvSpPr/>
            <p:nvPr/>
          </p:nvSpPr>
          <p:spPr>
            <a:xfrm>
              <a:off x="1371629" y="752023"/>
              <a:ext cx="2132148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B08C2CB-057F-18AD-3F59-64D26570315C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8DA6D83-32DE-7E98-ADE3-E091D5ED6AB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59907BF-5944-095D-CD35-F307AA51D37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8B182D5-6235-5098-CFD7-244BBA7467B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EF57BD0-AC88-D6AE-B655-2845D663496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76798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Create transformer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EFFCE2-1B2D-E8C2-560F-05E2F2520CAF}"/>
              </a:ext>
            </a:extLst>
          </p:cNvPr>
          <p:cNvSpPr txBox="1"/>
          <p:nvPr/>
        </p:nvSpPr>
        <p:spPr>
          <a:xfrm>
            <a:off x="291979" y="1239144"/>
            <a:ext cx="11458488" cy="42473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Extract parameters from the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source and target embedding layers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1A54FA-8BA2-446A-4C90-4CB27DDAE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BF3FB8BD-5F73-C40B-C2AB-FDB394BA6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40958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9C993-EBAD-061D-77D6-64E96B398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A84C180-307C-477F-A2D6-DE55CC3FB08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649E607-5478-360C-C33D-E62FDCCA7414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FC9306-FBAC-1571-077E-E1C2A28AA885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6B1F94-7E7F-009E-A9DA-FAF8FF95C939}"/>
                </a:ext>
              </a:extLst>
            </p:cNvPr>
            <p:cNvSpPr/>
            <p:nvPr/>
          </p:nvSpPr>
          <p:spPr>
            <a:xfrm>
              <a:off x="1371629" y="752023"/>
              <a:ext cx="2132148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D59A4E2-2E9F-507C-3440-6F4AE39C56A1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B7C884C-8147-ABC4-3CF9-01AE0EA659BC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2A84BD5-CF6A-5413-E3EC-D97FCC5D79C6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CFA5C80-5DE1-AFEF-AFD9-D772F4C11E7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3835F502-3497-9F0A-158F-BB75FFF64D50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76798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Create transformer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4BEEA7-34A2-9A0E-674A-FB4D6C2B32EC}"/>
              </a:ext>
            </a:extLst>
          </p:cNvPr>
          <p:cNvSpPr txBox="1"/>
          <p:nvPr/>
        </p:nvSpPr>
        <p:spPr>
          <a:xfrm>
            <a:off x="291978" y="1239144"/>
            <a:ext cx="11608043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Initialize the source &amp; target positional encoding 	layers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endParaRPr lang="en-US" b="0" i="1" dirty="0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encoder with self-attention and feed-forward layers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feed_forward_encoder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encoder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139F35-FA8F-3FB1-D8B4-E2B452444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B0D102-6536-76BE-0B57-06946C0EDE87}"/>
              </a:ext>
            </a:extLst>
          </p:cNvPr>
          <p:cNvSpPr txBox="1"/>
          <p:nvPr/>
        </p:nvSpPr>
        <p:spPr>
          <a:xfrm>
            <a:off x="6624414" y="1239144"/>
            <a:ext cx="5275608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A51965AE-4661-E96A-9F2B-FB0A39805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48713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4C983-3461-8714-0EF8-A3620AC64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4853B47-0A48-5EEF-AA11-FF91C8451C3F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0E28594-90FE-EF1A-CB48-FDDC5ABE5198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AF3EFD-CE01-DD39-AC22-6C8AA42050B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36CD9A-04CC-4FFA-D948-439D7DA78BDE}"/>
                </a:ext>
              </a:extLst>
            </p:cNvPr>
            <p:cNvSpPr/>
            <p:nvPr/>
          </p:nvSpPr>
          <p:spPr>
            <a:xfrm>
              <a:off x="1371628" y="752023"/>
              <a:ext cx="2130552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4EE619D-C3CD-6CB3-6412-999B5CAA40A9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E4C4571-C53E-2FB7-A68A-4275CDF89ACA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C5553FC-7C7C-5C6F-5D19-872B86B926A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3758F30-909D-5E01-55B3-81CB25B9246A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A752CBE9-146F-EC18-3475-93EA926E6BA0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60282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Create transformer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8691B4-C5ED-B8D0-B6BA-91A717DF299B}"/>
              </a:ext>
            </a:extLst>
          </p:cNvPr>
          <p:cNvSpPr txBox="1"/>
          <p:nvPr/>
        </p:nvSpPr>
        <p:spPr>
          <a:xfrm>
            <a:off x="291979" y="1239144"/>
            <a:ext cx="11543946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decoder with self-attention, encoder-decoder attention, and feed-forward layers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self_attention_decoder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feed_forward_decoder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decoder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E1E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projection layer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projection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6C85B2-64C7-63D5-9349-FD968D714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6D1445F2-61DF-F845-F163-BD1C85B06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3445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DD6D5-7855-A649-D97C-34A762E42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80939CD-66FF-6520-F55B-E7717ADCBE1B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386AF9D-7265-DA3C-B47C-13E0D197889F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26E8E1-FBDB-F7DF-7DE8-3C471367F86A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39B06D1-D0C4-1895-2A98-3136EE4E0BC0}"/>
                </a:ext>
              </a:extLst>
            </p:cNvPr>
            <p:cNvSpPr/>
            <p:nvPr/>
          </p:nvSpPr>
          <p:spPr>
            <a:xfrm>
              <a:off x="1371628" y="752023"/>
              <a:ext cx="2130552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1CB11EF-0774-45B4-733D-EC8F21017B1D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F860211-D0BD-90D0-7558-F181E7E3CE9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E3B4C0C-0519-8A7B-328D-9B43E1F7456B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B09E3AD-C3AA-3758-B5C7-B5804035B4D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90B67F93-9D2E-A2CB-8AA4-8632F698515B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60282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Create transformer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F06678-9A3C-7EB8-BE5B-ECE0717BA5D5}"/>
              </a:ext>
            </a:extLst>
          </p:cNvPr>
          <p:cNvSpPr txBox="1"/>
          <p:nvPr/>
        </p:nvSpPr>
        <p:spPr>
          <a:xfrm>
            <a:off x="291979" y="1239144"/>
            <a:ext cx="11552492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Transformer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transformer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model parameters with Xavier    	uniform distribution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param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xavier_uniform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transformer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1FB444-6C6F-60AC-4645-5693F59C2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53DD6A63-C384-ECD9-7267-FEFAD8419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96982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8333B-6629-5A31-3137-4AD1DB54D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F77EC5-5513-3FF0-63C7-6CC3868CE1DC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C9343E-04CD-48EB-BCF2-17C01F84D481}"/>
              </a:ext>
            </a:extLst>
          </p:cNvPr>
          <p:cNvSpPr/>
          <p:nvPr/>
        </p:nvSpPr>
        <p:spPr>
          <a:xfrm>
            <a:off x="223614" y="752024"/>
            <a:ext cx="1173052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E5F49D-4992-536C-8E5E-817F1ED5F421}"/>
              </a:ext>
            </a:extLst>
          </p:cNvPr>
          <p:cNvSpPr/>
          <p:nvPr/>
        </p:nvSpPr>
        <p:spPr>
          <a:xfrm>
            <a:off x="1371628" y="752023"/>
            <a:ext cx="39182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nb_transformer.ipynb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96FE007-DF42-1C16-C160-4C814A5ABD08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0DB5FDB-6783-9532-FCF8-6D3BE3224A2F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41431A5-AD16-37B7-4025-B632B34BF1FA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63A1E36-224A-9F05-7C25-BDC35BFC14F5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0B41AD7-1FA2-CCA6-7E80-5FEC1CE3A0FB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Put it all together – Playground transformer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292CE-B949-702D-972D-A2B6CED15DEC}"/>
              </a:ext>
            </a:extLst>
          </p:cNvPr>
          <p:cNvSpPr txBox="1"/>
          <p:nvPr/>
        </p:nvSpPr>
        <p:spPr>
          <a:xfrm>
            <a:off x="291979" y="1306708"/>
            <a:ext cx="6433561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Get Config, dataset, tokenizers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110C57-E2E0-56E3-6CD5-AE6501DFD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89F8AF31-52F7-6A75-D072-8949563DB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221F59A-7971-BFAB-F5BD-8AA590C40E08}"/>
              </a:ext>
            </a:extLst>
          </p:cNvPr>
          <p:cNvSpPr txBox="1"/>
          <p:nvPr/>
        </p:nvSpPr>
        <p:spPr>
          <a:xfrm>
            <a:off x="6786782" y="1306708"/>
            <a:ext cx="4997867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Define model, random input and get random output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the dimensions and vocabulary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the parameters for the transformer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10000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10000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transformer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99844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C3803-AB4F-01C5-946D-E24B9ED42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33B036C-6B50-BCB1-BDB7-B3A6789EA7F2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047FE-53FA-1D21-1CC2-E0FB9483A5E1}"/>
              </a:ext>
            </a:extLst>
          </p:cNvPr>
          <p:cNvSpPr/>
          <p:nvPr/>
        </p:nvSpPr>
        <p:spPr>
          <a:xfrm>
            <a:off x="223614" y="752024"/>
            <a:ext cx="1173052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B301E0C-F8C5-897A-55ED-F3F07EC89D3C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50A3ABF-FAC4-F338-1AC5-34877899B093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00E73EF-9F86-466C-E793-5FC7E00F8AA4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1D75619-F68F-99A4-9BEC-D7B31110C935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9BFC1C4-6310-FBFA-F17F-B01A21B26DB0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Put it all together – Playground transformer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B022E-9806-BBD8-06E6-3ACD6C738DB2}"/>
              </a:ext>
            </a:extLst>
          </p:cNvPr>
          <p:cNvSpPr txBox="1"/>
          <p:nvPr/>
        </p:nvSpPr>
        <p:spPr>
          <a:xfrm>
            <a:off x="291979" y="1306708"/>
            <a:ext cx="6433561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Now you can use the transformer model for encoding, decoding, and projecting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example, to encode a batch of source sequences: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randint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And to decode a batch of target sequences: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randint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9C988A-8C4C-EBC5-601F-8FC24C445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E88477F-F8EB-371C-DE3E-957EA0B67B3B}"/>
              </a:ext>
            </a:extLst>
          </p:cNvPr>
          <p:cNvSpPr txBox="1"/>
          <p:nvPr/>
        </p:nvSpPr>
        <p:spPr>
          <a:xfrm>
            <a:off x="6786782" y="1306708"/>
            <a:ext cx="4997867" cy="4524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And to project the decoder output: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projected_output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is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indice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of the max value in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projection_output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predicted_tokens_tensors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projected_output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Explain this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predicted_tokens_tensors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A6BE48-8DAA-189C-1D8D-50B53E27ED77}"/>
              </a:ext>
            </a:extLst>
          </p:cNvPr>
          <p:cNvSpPr/>
          <p:nvPr/>
        </p:nvSpPr>
        <p:spPr>
          <a:xfrm>
            <a:off x="1371628" y="752023"/>
            <a:ext cx="39182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nb_transformer.ipynb</a:t>
            </a:r>
            <a:endParaRPr lang="en-US" dirty="0"/>
          </a:p>
        </p:txBody>
      </p:sp>
      <p:pic>
        <p:nvPicPr>
          <p:cNvPr id="5" name="Picture 4" descr="Project Jupyter - Wikipedia">
            <a:extLst>
              <a:ext uri="{FF2B5EF4-FFF2-40B4-BE49-F238E27FC236}">
                <a16:creationId xmlns:a16="http://schemas.microsoft.com/office/drawing/2014/main" id="{A9B6DC78-8576-28C1-55F4-AEC2013CB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116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8144F-2125-CD86-C988-48E1C5812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46407-124C-E376-2C6D-CE4DE21C1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transformer model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D0BA9FF-1FBD-C4EA-85E4-CEE099FCA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E84FB1-9CF8-3344-1B5C-F77659BD7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5674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FE6AF-5370-48AA-A7A5-EB9A454D4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24AAF96-4CBA-CB5F-C195-4E4B0F790B16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BFDD46-6D09-56D1-81C3-F2A32A877B94}"/>
              </a:ext>
            </a:extLst>
          </p:cNvPr>
          <p:cNvSpPr/>
          <p:nvPr/>
        </p:nvSpPr>
        <p:spPr>
          <a:xfrm>
            <a:off x="223614" y="752024"/>
            <a:ext cx="1173052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7B772AD-63A5-F16B-900B-8FE8EDBE9085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5A080A3-C434-9CA5-005B-303962ACEBEE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A2718C4-1C34-3E01-A778-CEEA5D1456D9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03C803E-CDED-37A0-5275-47C8341BCF8A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F982DBA-9A8B-8F63-E8A4-D78F7DE88A68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Put it all together – Playground transformer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E320B0-C286-8441-5929-E56783DA0839}"/>
              </a:ext>
            </a:extLst>
          </p:cNvPr>
          <p:cNvSpPr txBox="1"/>
          <p:nvPr/>
        </p:nvSpPr>
        <p:spPr>
          <a:xfrm>
            <a:off x="291979" y="1306708"/>
            <a:ext cx="9894608" cy="4524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Find the EOS token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enumerate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idx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Get predicted sequence until EOS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predicted_token_sequence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Word decode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target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decoded_words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predicted_token_sequence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Predicted sequence: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decoded_words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8092E2-A936-DA93-4F38-CBD9DFF70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B744F9-6840-870B-E12E-9E4AB3B4E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72" y="5784965"/>
            <a:ext cx="7058025" cy="590550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F23D49C-2F92-C236-C723-411B3413F11F}"/>
              </a:ext>
            </a:extLst>
          </p:cNvPr>
          <p:cNvSpPr/>
          <p:nvPr/>
        </p:nvSpPr>
        <p:spPr>
          <a:xfrm>
            <a:off x="1371628" y="752023"/>
            <a:ext cx="39182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nb_transformer.ipynb</a:t>
            </a:r>
            <a:endParaRPr lang="en-US" dirty="0"/>
          </a:p>
        </p:txBody>
      </p:sp>
      <p:pic>
        <p:nvPicPr>
          <p:cNvPr id="18" name="Picture 17" descr="Project Jupyter - Wikipedia">
            <a:extLst>
              <a:ext uri="{FF2B5EF4-FFF2-40B4-BE49-F238E27FC236}">
                <a16:creationId xmlns:a16="http://schemas.microsoft.com/office/drawing/2014/main" id="{B40F1F65-C4A7-8D04-9B22-6A6B97767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65327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468652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78641-920A-6DD6-38B7-99F0F9D5F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3493B-0CFB-FA4F-3AA3-A39A3F99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 functions for training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4533EA-1A6C-604E-D688-F1B6F0028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0813F5CC-2A3C-B829-EA00-133E9A10F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850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63A65-4802-5778-E698-4D9114CFC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43078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E050D-DEA9-B921-BE60-5B8F2FD37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82F92F-2CAF-513B-0A36-020D9D6E14C1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Cross Entropy Loss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DD6B6A-6727-E96B-B35D-904074328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9850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A3DBC-2980-0E59-8C57-D8C322883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4106BEC-62E2-473F-4174-E98DDAFEF4B4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276175-02EA-DAC2-A568-8692911ECC66}"/>
              </a:ext>
            </a:extLst>
          </p:cNvPr>
          <p:cNvSpPr/>
          <p:nvPr/>
        </p:nvSpPr>
        <p:spPr>
          <a:xfrm>
            <a:off x="223614" y="752024"/>
            <a:ext cx="1172340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AA144B-C8BC-02FF-ED59-E501038904DF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80762A8-D316-CBF2-3C91-A70E671BA4F0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BC98B9-832D-5623-3675-C192EA07B1D7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FC626E4-761E-9300-D64E-3EF2578048C5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2AF8A41-6BE1-4D2A-C956-22DB3B5E798B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Cross Entropy Loss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0B0C24-9960-70DF-AEA6-7935CD2AABA1}"/>
              </a:ext>
            </a:extLst>
          </p:cNvPr>
          <p:cNvSpPr txBox="1"/>
          <p:nvPr/>
        </p:nvSpPr>
        <p:spPr>
          <a:xfrm>
            <a:off x="291979" y="1306708"/>
            <a:ext cx="10373171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Configuration settings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628C"/>
                </a:solidFill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decoder_target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</a:t>
            </a:r>
          </a:p>
          <a:p>
            <a:endParaRPr lang="en-US" i="1" dirty="0">
              <a:solidFill>
                <a:srgbClr val="0088FF"/>
              </a:solidFill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randn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endParaRPr lang="en-US" i="1" dirty="0">
              <a:solidFill>
                <a:srgbClr val="0088FF"/>
              </a:solidFill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Assume the ID of the [PAD] token is 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0093C7-A075-3F8D-CA29-6A259DAFB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A41580A-DD1D-D691-EBF3-5D0F491F8F52}"/>
              </a:ext>
            </a:extLst>
          </p:cNvPr>
          <p:cNvSpPr/>
          <p:nvPr/>
        </p:nvSpPr>
        <p:spPr>
          <a:xfrm>
            <a:off x="1371628" y="752023"/>
            <a:ext cx="350802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nb_loss_fn.ipynb</a:t>
            </a:r>
            <a:endParaRPr lang="en-US" dirty="0"/>
          </a:p>
        </p:txBody>
      </p:sp>
      <p:pic>
        <p:nvPicPr>
          <p:cNvPr id="18" name="Picture 17" descr="Project Jupyter - Wikipedia">
            <a:extLst>
              <a:ext uri="{FF2B5EF4-FFF2-40B4-BE49-F238E27FC236}">
                <a16:creationId xmlns:a16="http://schemas.microsoft.com/office/drawing/2014/main" id="{546728E6-2BF3-1040-2102-A01EA4604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55755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CBF76-1414-A546-343B-473AB4E80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331D73A-7E01-20DA-E7DE-7B127C1B4CD5}"/>
              </a:ext>
            </a:extLst>
          </p:cNvPr>
          <p:cNvSpPr/>
          <p:nvPr/>
        </p:nvSpPr>
        <p:spPr>
          <a:xfrm>
            <a:off x="223614" y="777760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5A5FBD-332F-3E22-FF59-5EE99060A7FA}"/>
              </a:ext>
            </a:extLst>
          </p:cNvPr>
          <p:cNvSpPr/>
          <p:nvPr/>
        </p:nvSpPr>
        <p:spPr>
          <a:xfrm>
            <a:off x="223614" y="752024"/>
            <a:ext cx="11716285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0F772E9-4DAF-DE3C-60D5-22B14D950426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910EC85-CA58-4627-7941-4411364EBBE4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1F80555-F5C5-E85E-C587-3550DEE31C31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6F0C518-379C-9566-84D6-4D6C31EF55FE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7AD0CEA-CF3B-2720-2985-E491D7791C60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Cross Entropy Loss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7D7B0A-3AAD-36A3-9141-E4D23F266DD4}"/>
              </a:ext>
            </a:extLst>
          </p:cNvPr>
          <p:cNvSpPr txBox="1"/>
          <p:nvPr/>
        </p:nvSpPr>
        <p:spPr>
          <a:xfrm>
            <a:off x="291979" y="1306708"/>
            <a:ext cx="11424305" cy="341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loss function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loss_function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CrossEntropyLoss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ignore_index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label_smoothing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loss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loss_function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Print loss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target: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loss: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7EEA8A-2E92-4184-96BC-9BA323C8D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31228C-4EDA-4B57-C004-0793F0242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093" y="3762176"/>
            <a:ext cx="5048250" cy="1981200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1D7839-4496-57E4-9408-FC5B4419EBA5}"/>
              </a:ext>
            </a:extLst>
          </p:cNvPr>
          <p:cNvSpPr/>
          <p:nvPr/>
        </p:nvSpPr>
        <p:spPr>
          <a:xfrm>
            <a:off x="1371628" y="752023"/>
            <a:ext cx="350802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nb_loss_fn.ipynb</a:t>
            </a:r>
            <a:endParaRPr lang="en-US" dirty="0"/>
          </a:p>
        </p:txBody>
      </p:sp>
      <p:pic>
        <p:nvPicPr>
          <p:cNvPr id="16" name="Picture 15" descr="Project Jupyter - Wikipedia">
            <a:extLst>
              <a:ext uri="{FF2B5EF4-FFF2-40B4-BE49-F238E27FC236}">
                <a16:creationId xmlns:a16="http://schemas.microsoft.com/office/drawing/2014/main" id="{DBD2DFDD-B7DE-BB3E-21A4-4A452F8BF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1516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876CA-BB80-83DC-5EA2-DAE02D453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992015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01A0B-40AC-1DA5-CCB3-C5894211A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D3BAE4E-E380-7EF9-B745-0A73D0730034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D092D6-4025-AFAC-BE1E-CBBE576314EC}"/>
              </a:ext>
            </a:extLst>
          </p:cNvPr>
          <p:cNvSpPr/>
          <p:nvPr/>
        </p:nvSpPr>
        <p:spPr>
          <a:xfrm>
            <a:off x="223614" y="752024"/>
            <a:ext cx="1172340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F3785F-84A1-9DB9-1BC4-CCD9A3AE695D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E1633E9-66A4-BA61-B374-E521ADA4E92F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2E278A4-0457-F59E-DBE1-6DD86293D8F6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C6B6712-300F-EAF3-B533-FACA2B60C4BA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B820652-D836-12C6-9A5B-1BEC3C804303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Softmax</a:t>
            </a:r>
            <a:r>
              <a:rPr lang="en-US" dirty="0"/>
              <a:t>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F561C8-A691-C845-026B-5A209E3C31E8}"/>
              </a:ext>
            </a:extLst>
          </p:cNvPr>
          <p:cNvSpPr txBox="1"/>
          <p:nvPr/>
        </p:nvSpPr>
        <p:spPr>
          <a:xfrm>
            <a:off x="291979" y="1306708"/>
            <a:ext cx="10373171" cy="31393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input tensor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0.123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to the input tensor to obtain the output tensor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output_tensor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output_tensor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18D848-2F45-3A72-4C80-9228E7B2E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58C4CB2-E8D7-DC06-FB25-FC474735F6AC}"/>
              </a:ext>
            </a:extLst>
          </p:cNvPr>
          <p:cNvSpPr/>
          <p:nvPr/>
        </p:nvSpPr>
        <p:spPr>
          <a:xfrm>
            <a:off x="1371628" y="752023"/>
            <a:ext cx="350802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nb_softmax_fn.ipynb</a:t>
            </a:r>
            <a:endParaRPr lang="en-US" dirty="0"/>
          </a:p>
        </p:txBody>
      </p:sp>
      <p:pic>
        <p:nvPicPr>
          <p:cNvPr id="18" name="Picture 17" descr="Project Jupyter - Wikipedia">
            <a:extLst>
              <a:ext uri="{FF2B5EF4-FFF2-40B4-BE49-F238E27FC236}">
                <a16:creationId xmlns:a16="http://schemas.microsoft.com/office/drawing/2014/main" id="{4AF69A1E-1B2F-6196-65C4-DA744A3FA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95A1B6-F761-979F-F691-0DE024F37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62" y="4732100"/>
            <a:ext cx="3038475" cy="1000125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121793252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3EF7F-8940-EE89-36DD-9F69A6A88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432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15E1D-932B-FBDD-FE45-27C477D1B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9CE96-756F-F6B7-E2A9-0F5DB215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loop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8AC8F1-21D5-123B-FFE2-3C58C36AF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6F20AEB0-A0DF-8029-2108-4F34A434B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95156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34934-B412-6F38-C2A9-84B411C31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1AF39-3993-2F8E-27D9-35BA5F5DE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 functions for training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9AA996-BC20-A53F-33CA-46EB2F53A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ED322C73-3086-9AB0-2DED-629319A65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F58A7230-E273-ECB9-9FC7-13DB0FEDC44B}"/>
              </a:ext>
            </a:extLst>
          </p:cNvPr>
          <p:cNvSpPr/>
          <p:nvPr/>
        </p:nvSpPr>
        <p:spPr>
          <a:xfrm rot="10800000">
            <a:off x="3762197" y="3105570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1948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C876A-6C77-1842-0B51-307D63CAC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EBBF50F-69BF-2517-20A1-49CBD7330FD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7AC0E3B-F2B5-8BC6-3B94-F4DD0A053EC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1C9907-D2BE-E53D-C333-1013A242E057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9A5AB38-41F6-7AAF-CF14-D69147E1AFA5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675BE9C-8720-6ED2-71F7-F1DA66CB706E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398662F-AED8-4AED-7205-397E5B62DB73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155488B-E096-7F93-37B8-E55741E7DE5F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3BFC5F8-97CB-7931-CC58-808E6A689BE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2D1BE84-0CC8-640B-905F-696FDD01DE33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1509B9-FC08-0EEC-C47D-AFC9B46E3699}"/>
              </a:ext>
            </a:extLst>
          </p:cNvPr>
          <p:cNvSpPr txBox="1"/>
          <p:nvPr/>
        </p:nvSpPr>
        <p:spPr>
          <a:xfrm>
            <a:off x="291979" y="1239144"/>
            <a:ext cx="11441397" cy="5078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tensorboard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SummaryWriter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torchmetrics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Assign the device for computation (GPU if available, else CPU)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device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is_available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"Using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device"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TensorBoard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writer for logging training metrics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logs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SummaryWriter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log_dir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7BAE9E-504B-372C-5C49-A7EE06E4C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36532D86-22A8-5423-6EF6-AE8A98E7F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35318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4C6EC-8352-D7D3-85F0-1886D29F1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06904C2-1802-0518-8D11-10EC9A2E9E2A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2FB357-207E-C182-6D37-732ECD2B1272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55FBE3A-4979-669F-8221-8D4A51AA3CA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A5450BF-E03C-8F8C-1D45-4F17BDB25DC5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D4BAB2D-6243-2E6F-B4B9-3D7358BF4BB5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0EACD4-8150-41B4-A234-47388F645EBA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BC49541-CCD7-70B0-288A-E0FB63D6BB22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7338B64-A0A5-D12B-345C-AFB53202CFCA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F8735F0-CD85-D332-77B6-13D50303DA02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838509-927A-C235-90D9-2BA788CCF0B1}"/>
              </a:ext>
            </a:extLst>
          </p:cNvPr>
          <p:cNvSpPr txBox="1"/>
          <p:nvPr/>
        </p:nvSpPr>
        <p:spPr>
          <a:xfrm>
            <a:off x="291979" y="1239144"/>
            <a:ext cx="11441397" cy="2308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if model directory exists, if not create one to save the model weights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model_dir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mkdir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and preprocess the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804648-29A0-805F-507C-6821FD414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FD6FEB51-268C-5B64-AB6F-55D864856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84190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852AD-0AEC-39E5-7F15-340450E27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0B81E18-6C97-F3F5-D06E-8C03E240D74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71D87A-C186-892E-4414-203C4464591F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12E0D45-20F0-91CA-6EC9-5F3C973BD446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D84A181-A2E2-2F23-48CC-61E77B14692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92D7FA8-7796-0D6B-A579-9EE82EEF4A5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E64242-2472-E17D-58A5-1E3BFCFC250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4A61517-93BC-E6E8-7415-D206DE0C2679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D17BBF8-0897-EFB5-C992-EAFA65610BFE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CAF6656-8C18-8238-B8BD-99815AB4D22D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01B92-6BC7-BFC5-BD99-8C2465CD6044}"/>
              </a:ext>
            </a:extLst>
          </p:cNvPr>
          <p:cNvSpPr txBox="1"/>
          <p:nvPr/>
        </p:nvSpPr>
        <p:spPr>
          <a:xfrm>
            <a:off x="291979" y="1239144"/>
            <a:ext cx="11441397" cy="4524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vocab size for source and target language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Transformer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model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optimizer (Adam in this case)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optimizer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optim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Adam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learning_rate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eps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1e-				9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checkpoint path if exists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E36FFE-9844-0BC2-46AA-933737F22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237DBAFC-1508-431E-7135-D8972AF34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13754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EDB8C-EFA2-FE3A-25FC-F3DD22C8B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12EE27F-D061-13C3-8C7E-3277E260D94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440778-FB7E-EE7A-FE04-0ECDCD69202A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C21144-6177-C4D4-2DAA-37A368AD478A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A903776-7AE4-10B8-51E6-22A4C37AEBE9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6EFD479-2C7E-5E82-E070-BCFA15CED5CC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AE3D073-6E68-EF95-61B3-15512957ABDB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F105B1D-C177-3060-2D9D-766AC6C8664F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A51A597-B641-6100-2E6D-2CC0D66CF9F2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8770FC6-0B2F-A46F-9DA8-304AF3905FAF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03D7EF-9357-C2FE-4545-F4F787C6B48B}"/>
              </a:ext>
            </a:extLst>
          </p:cNvPr>
          <p:cNvSpPr txBox="1"/>
          <p:nvPr/>
        </p:nvSpPr>
        <p:spPr>
          <a:xfrm>
            <a:off x="291979" y="1239144"/>
            <a:ext cx="11441397" cy="31393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If a checkpoint exists, load the model and optimizer states and continue training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   	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from the last epoch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"Loading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checkpoint from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checkpoint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load_state_dict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model_state_dict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load_state_dict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optimizer_state_dict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No checkpoint found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D6759F-1007-4367-B58B-265FFBFA0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F3FF819C-9E91-C6AF-2A3C-E3ED7F677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33780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5F2CC-4A42-C507-7FE2-2FC8D015C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66EE51C-1295-C13F-B998-D125D7039EB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E153274-86E7-4EBE-D0FB-4745060F4976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4EB9AC-7B24-4071-1F3D-D64DFCA54A28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902F9DF-EB03-705E-FEFC-73C39D10AA3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7D4995B-3F54-CE80-DC35-CE176AA45403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A0B5BD-FCFB-A2E9-87B3-74A9DBB6EB6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42AE00C-B9F2-4488-3A11-4B5428CCFBB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8244CED-84BB-6E3B-51AF-117276742DBF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FAEE515-89E6-86CF-F1D8-EE79098AC213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2339C7-56BE-80DC-2409-DD35CB9D66BB}"/>
              </a:ext>
            </a:extLst>
          </p:cNvPr>
          <p:cNvSpPr txBox="1"/>
          <p:nvPr/>
        </p:nvSpPr>
        <p:spPr>
          <a:xfrm>
            <a:off x="291979" y="1239144"/>
            <a:ext cx="11552492" cy="5078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Define the loss function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CrossEntropyLoss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in this case)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loss_function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CrossEntropyLoss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ignore_index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			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label_smoothing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Training loop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epoch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empty_cache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"Training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Epoch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Iterate over each batch in the training data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Move the encoder and decoder inputs and masks to the device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									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865852-60E9-A008-6D55-1630FFEB0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721B8239-DC2F-AC84-6BEA-EA394E73C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29924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F6731-96B6-1D64-4C63-D6A1D40EB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E85FC3D-E550-267C-4A66-B2AD50739FB5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5DA966A-2639-ECBC-D67B-46599227CC26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0726F1-A333-9344-08F1-82D851C32477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F00551-6684-6BC0-EAEA-024A7E34CF6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6EA0545-6915-A52A-CE62-AC3494A33023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D7593CE-6E04-A47C-266B-64B33B60CB7B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B42B7EE-4F64-176D-9597-582FDE26B2C3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8BFFC33-074C-92DB-08C6-4BDB1B090E62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9B11BEF0-C70F-8B6A-2414-3415BB11E969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EA1039-718F-5BAB-A02B-1802C7043689}"/>
              </a:ext>
            </a:extLst>
          </p:cNvPr>
          <p:cNvSpPr txBox="1"/>
          <p:nvPr/>
        </p:nvSpPr>
        <p:spPr>
          <a:xfrm>
            <a:off x="291979" y="1239144"/>
            <a:ext cx="11552492" cy="341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inputs through the model 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	 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#(batch_size,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seq_len_de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         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 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target/label sequences 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D764E6-5535-3D18-3CF8-998EB5166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A9D0EEE4-D1C8-A614-7AD8-24A96F04E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6242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08AFC-18A6-29E5-A12F-48EF8FC8F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5449661-6F46-3A6A-5A8C-1F996F038DD0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8A702DF-A0DC-4921-166A-36ED2850210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A37B441-E46C-65E1-CB35-EF12596A251D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1E83479-59A0-6159-FBEA-04D54E7265D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52982E9-21EA-8D52-679F-4FA2F6E8C180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4BC58B2-98AD-7E88-F3FC-44E5153A9D27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A816259-3EC4-F7D8-5926-9AF3E0A04D5A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E997FF6-B8E0-78D4-6EAC-A54CB55D2EE4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5E8AA8E2-C9E8-DDC8-56E2-9B341CA6CDE9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3206D0-DBF3-6943-4AE8-F17D014084B3}"/>
              </a:ext>
            </a:extLst>
          </p:cNvPr>
          <p:cNvSpPr txBox="1"/>
          <p:nvPr/>
        </p:nvSpPr>
        <p:spPr>
          <a:xfrm>
            <a:off x="291979" y="1239144"/>
            <a:ext cx="11552492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loss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loss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loss_function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set_postfix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Training Loss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()})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Log the loss to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TensorBoard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Training Loss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Perform backpropagation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backward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Update parameters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zero_grad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set_to_none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6EF915-BBCC-9BDC-ECA6-284B09C03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4DDF00F0-7324-50E0-4892-C1D52B642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17382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C0D5C-C3A6-C0D6-B320-62D4619F6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1B31205-2823-287D-D722-886C2FE8AC09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C7DCA26-AF73-B073-CB1F-D8A80A366E6A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475E19B-9C68-CEA4-3F51-E27D50AA631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E62C52-ED43-B16F-2D4A-F87C1C5A92D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E00AD88-F156-7B2F-A0C3-F9CAAD898D38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1B34382-CD32-BAC7-39C7-702B04C91DEE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E77FEE7-9AD1-F2EF-AB24-A3D0F3FDBF27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1E79C78-933E-5898-75B4-63FBEDA407A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87A92CC-CE94-EE22-E3E5-1E9C7A849960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F0C573-9783-5D51-3ECF-E1F739DFBB4A}"/>
              </a:ext>
            </a:extLst>
          </p:cNvPr>
          <p:cNvSpPr txBox="1"/>
          <p:nvPr/>
        </p:nvSpPr>
        <p:spPr>
          <a:xfrm>
            <a:off x="291979" y="1239144"/>
            <a:ext cx="11552492" cy="3970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Run validation at the end of each epoch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evaluation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979959-8886-FF7F-811E-011491095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172D2BF3-5D07-778D-73D7-3C7AA1566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98390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8EA30-3D3C-9AFE-980C-12DDCDD38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204B7FC-C618-DCD2-4E36-70D86601BF2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ABCEA1-3C44-A373-8FC9-26843EF9E79F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297A080-470A-F39F-C2CD-AE455C785552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7357B7A-0FA8-DA54-5412-091F6052230C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409458C-971C-7D76-E5EC-42F267E8786F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1EB8D47-F77C-19DF-5676-51A8036A6C02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468EDAC-A600-2D71-5B06-A635AEB65737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7FC23B6-FF3E-84FA-8D41-FF2E9D7B156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979B66B-11DB-E59B-3043-D2A58EC00BC1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1D43D-E545-379E-7677-E713E3765887}"/>
              </a:ext>
            </a:extLst>
          </p:cNvPr>
          <p:cNvSpPr txBox="1"/>
          <p:nvPr/>
        </p:nvSpPr>
        <p:spPr>
          <a:xfrm>
            <a:off x="291979" y="1239144"/>
            <a:ext cx="11552492" cy="31393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Save model checkpoint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:02d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model_state_dict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state_dict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optimizer_state_dict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state_dict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},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189127-8DB5-9309-3427-C64D4F317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5D526E1B-2994-C31C-E8F1-D1FF105C4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998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5179D-7660-07CE-7E2C-273BCBC16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39FDF-AC3B-63DC-B269-2A87CE284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it all together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441428-7505-4D74-9C61-0A565A931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31B4EF78-37C9-874D-A42E-0416A5305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72343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985134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A3F62-2E7D-8808-8BA9-F9CBADD0F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9A11F-C791-8813-C4D8-32AD7788B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 functions for training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2AD917-A41F-68C3-CF01-EEA2F4DE8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EC0825E7-15E5-A733-44CB-B061511E8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1917CDA8-1CFC-FAA3-B872-8FEC4ECF1D79}"/>
              </a:ext>
            </a:extLst>
          </p:cNvPr>
          <p:cNvSpPr/>
          <p:nvPr/>
        </p:nvSpPr>
        <p:spPr>
          <a:xfrm rot="10800000">
            <a:off x="3779289" y="2800263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4146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27D60-9CE4-4702-080F-684FA9F01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788781C-F293-CC16-3C6D-6749E0F49A1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01A29F1-3CC8-68E6-23AF-9A8EC75018B2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7794BCB-6790-E715-64A9-6074CB92628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FBD6C8-27FD-2108-1DF6-DEDD391E39B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C995EB7-FCB2-E263-6FB6-F87E70DA67F4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FF1DC54-DB28-E326-49E9-10516F38E85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1F38FC3-5D24-C27F-0C7A-C7710DCCAAFA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7A5AEA5-6836-778A-681E-72221D6547D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452331C-B906-B11C-4233-2DEFA30A1F33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9673841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A30D08-720A-EFC1-6AD5-485F666312DC}"/>
              </a:ext>
            </a:extLst>
          </p:cNvPr>
          <p:cNvSpPr txBox="1"/>
          <p:nvPr/>
        </p:nvSpPr>
        <p:spPr>
          <a:xfrm>
            <a:off x="291979" y="1239144"/>
            <a:ext cx="11552492" cy="4524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evaluation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Set the model to evaluation mode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IDs for the start and end of sequence tokens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lists to store the source texts, target texts, and predicted texts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E9D99D-4F63-F0E6-90E1-4435EEF12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6C79679A-22D5-FAB2-DD5A-CB665232E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27513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27D7F-1C51-F3A4-3B91-CB825565B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0231B38-C495-A4A2-0CEE-EC830E4C74A5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5DE4C5E-BE3D-87EC-FA9C-3589A492CC60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B690A09-8D31-3064-05FD-143AC96D36C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163CC8-0BAC-8E01-F6CC-E669A84FF76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B445217-7969-240A-CD49-D2F5B2D7B7D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A510785-0749-EE49-0C8E-C1354214E7A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29A2F89-F190-47D2-D437-C6FE2461117D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44901A8-FEC9-A5B4-225E-978DDB8B3AAC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A9B7B29-A947-B555-EAD0-570E830719BC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972511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CD3020-0E44-40DB-05DB-191153AF3467}"/>
              </a:ext>
            </a:extLst>
          </p:cNvPr>
          <p:cNvSpPr txBox="1"/>
          <p:nvPr/>
        </p:nvSpPr>
        <p:spPr>
          <a:xfrm>
            <a:off x="291979" y="1239144"/>
            <a:ext cx="11552492" cy="3970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Disable gradient calculations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no_grad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Iterate over the validation data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encoder input and mask from the batch and move them to the device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Assert that the batch size is 1 for evaluation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 size must 		be 1 for evaluation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8BA461-32D8-F893-C6D0-859F060D7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786B5E7-1D1C-9AE0-9424-E147D523C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15098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FFCD9-0CE0-4429-68AA-3AD72DADC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19004E9-A924-F868-6038-1C3FAFB802BA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D9DC20-1304-DF24-F147-76EE3AD3357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6AB68C-0350-1382-0B0D-1E3D52430B0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F64A85-4254-81EC-3961-193B619866EC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7896F2B-C455-A8D2-7F20-0E94EB4D909B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CB408AD-ECDE-E19E-F64E-1A2353225C0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BDCBC95-0F41-8394-C795-3C9A629A56A5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2C380E2-5430-610F-2423-F2CEE3A0269E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345924F1-2630-3F1E-DCFC-13ED221A8165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11822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7251DA-E598-7E13-A3F7-026FE5732DB1}"/>
              </a:ext>
            </a:extLst>
          </p:cNvPr>
          <p:cNvSpPr txBox="1"/>
          <p:nvPr/>
        </p:nvSpPr>
        <p:spPr>
          <a:xfrm>
            <a:off x="291979" y="1239144"/>
            <a:ext cx="11552492" cy="42473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        # Perform inference using the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infer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training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(model,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source text, target text, and predicted text from the batch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Append the texts to their respective lists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32C74-70E7-F12C-AE4B-78F536AE3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631B3D90-7ACE-A46B-6E5E-8D82F9599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2886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BFC63-A48D-20C6-E16B-1AD1EC46A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F4F34BC-FA4E-C58F-7895-DF52FD081CD7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C73083-3806-E1AB-4F2A-4BA5157C4CC6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6339AD0-6F24-65D8-735E-B346F0A409F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2D45A8-1ADF-C284-BA03-843634D1D5CD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AEAF622-ACC4-7EA2-C419-507FB2EA5113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6FD060-5434-4447-36E8-29BAB458657E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DE8A0FE-1A51-DF4A-AD2A-28C9D6F50340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32AB61C-DBAB-7772-2AFF-AE8968C70036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5A74A4A7-6F54-ED7F-FB0A-6167E546A975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01567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6477B2-D9E4-8484-1FB9-5267E89A259D}"/>
              </a:ext>
            </a:extLst>
          </p:cNvPr>
          <p:cNvSpPr txBox="1"/>
          <p:nvPr/>
        </p:nvSpPr>
        <p:spPr>
          <a:xfrm>
            <a:off x="291979" y="1239144"/>
            <a:ext cx="11552492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Print the source text, target text, and predicted text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"Source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"Target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"Predicted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--------------------------------------------------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number of evaluation samples has been reached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*************** EVALUATION COMPLETED - GO TO NEXT EPOCH 					***************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BD9F01-1CCB-E914-8A56-55B7DE565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F44448B0-619F-CCAB-F5F7-B2F52B92B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33326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8B444-4C44-14CE-FA9D-7E41F368A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B2DEE2E-878A-DEB8-E72B-85F4D5022B4F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F275C60-8947-EE1E-5A80-7EBED56E274E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6438F5-A26F-5321-0452-4C586C311C12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CAE2CA-DE1F-0779-73F9-F1F2A74C8DA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BA79905-F0A1-6D73-07E6-BB74559E0EF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E916D9C-7552-E548-4282-B2705DC86E91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A601078-EF4C-A6F1-2694-815CAFF4162D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8A6D4A7-1FA4-BAB0-A571-B30076BD22BD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8184C0D-BC1D-2E4E-A623-92DC2D6F1D3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024219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E08405-7D25-F0EC-B324-935B23C2720D}"/>
              </a:ext>
            </a:extLst>
          </p:cNvPr>
          <p:cNvSpPr txBox="1"/>
          <p:nvPr/>
        </p:nvSpPr>
        <p:spPr>
          <a:xfrm>
            <a:off x="291979" y="1239144"/>
            <a:ext cx="1155249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BLEU score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bleu_metric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BLEUScore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bleu_metric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BLEU Score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word error rate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wer_metric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WordErrorRate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wer_metric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Word Error Rate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 </a:t>
            </a:r>
          </a:p>
          <a:p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	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character error rate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cer_metric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CharErrorRate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cer_metric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Character Error Rate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0289B1-ED69-FB0E-B88C-AE4E230EE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A2C927EC-B881-0FBE-E65C-127445B22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58774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6F366-CC28-95D9-2921-489CFAFD8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09573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47C74-82B0-2690-8030-00F755292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67927-2533-B514-A0AE-F1F9A410C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 functions for training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1D5187-0DA9-D90F-70ED-01357683E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2DFF130C-25C2-4121-30DA-0C1E401F3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3353CF10-A3BC-8E36-6FC9-51563DF917FB}"/>
              </a:ext>
            </a:extLst>
          </p:cNvPr>
          <p:cNvSpPr/>
          <p:nvPr/>
        </p:nvSpPr>
        <p:spPr>
          <a:xfrm rot="10800000">
            <a:off x="3779289" y="2509706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5965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BF78B-B926-E1F4-876B-D37547F89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D24F4C7-08A8-32FE-817C-77418F5C104B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7373FCA-5EBF-0C7E-FC71-A2FB6416430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4D0BBDE-329B-7D3B-148A-FCCAD6BCDB5E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2BDF20-52D9-DA51-C86F-B6027560C082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C77D375-B200-4FFF-9EDB-A1E5BF30DFA1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33228A4-B6A4-B388-1B2D-52E84AF884C1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4D24874-AFF0-DB7D-0EE9-E12F98875C35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7858BB3-9561-D38B-612A-9E380DB4AA98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B0F8F99-8287-7F0C-ED38-3B410E50582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160952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Inference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2D45DF-DE9E-C58D-D4C8-1FDD88CF3602}"/>
              </a:ext>
            </a:extLst>
          </p:cNvPr>
          <p:cNvSpPr txBox="1"/>
          <p:nvPr/>
        </p:nvSpPr>
        <p:spPr>
          <a:xfrm>
            <a:off x="291979" y="1239144"/>
            <a:ext cx="11552492" cy="42473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infer_training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Encode the input using the model 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decoder input with the start of sequence token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(1, 1)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Loop until the sequence length of the decoder input equals the sequence length of 	the encoder input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C2847B-920A-BDEA-2543-523845DFE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13A35C0E-C0C3-DADC-D46D-50C893780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572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1E702-EB90-FA7C-B4AB-FD1A5F7E2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890805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AFE5D-52C0-91F9-1923-1B53EDE95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7863EF5-5248-978B-E93B-9AAE442BF527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B0719B9-4B05-A63A-BDBE-061A6AD0049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793573-A080-5997-4A6B-B1FFCAE9361C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DF0500-1303-3FE1-CA7A-37C2D3BDCFFE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DCD5586-6B25-0C65-5F1B-BD1ABB48D0F8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D0710A5-CD6A-499C-169A-95F13BE504A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76222AD-0024-E7F4-8C01-B5D22CD3E4C0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163C06-B500-98CE-4208-D73D20811E6C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94A8B33D-E744-45C2-A967-D86CE5867032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160952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Inference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6601B3-77B5-55B7-32DC-487BAE60546C}"/>
              </a:ext>
            </a:extLst>
          </p:cNvPr>
          <p:cNvSpPr txBox="1"/>
          <p:nvPr/>
        </p:nvSpPr>
        <p:spPr>
          <a:xfrm>
            <a:off x="291979" y="1239144"/>
            <a:ext cx="11552492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causal mask for the decoder input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 		  					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Decode the encoder output using the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select the last token from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dimension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E5F1AD-7439-A878-8C2E-8D28C7F50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459FEFF5-627B-8C2F-8EA7-EE97D30A5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77077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63E7C-7CCC-72FF-0AF7-12E423ABE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F55ED6A-3BA0-0C51-C688-BE402E1D52E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13B1B9-41C5-1E48-2BF8-5DB5B090CC9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7CD77B-A5CC-300B-F98C-EFC71798000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9ED26C1-5C00-441F-6D9D-CA6BC350ECD9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3613402-8400-2D7B-C141-7959FFB7253C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21E339B-0A18-FB8B-068D-86722B581C70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2B31798-A29A-CE09-722B-5D48DAC3C08E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E764366-60BE-0AF8-081F-532DB004E71B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5DE84470-F353-00C6-FEAF-F8FC06DD66B9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263501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Inference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080C4E-8CA2-F3E6-B5EE-85894B258158}"/>
              </a:ext>
            </a:extLst>
          </p:cNvPr>
          <p:cNvSpPr txBox="1"/>
          <p:nvPr/>
        </p:nvSpPr>
        <p:spPr>
          <a:xfrm>
            <a:off x="291979" y="1239144"/>
            <a:ext cx="11552492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project the output to the target vocab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is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indice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of the max value in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meaning the 	 id in vocabulary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(device)],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predicted token is the end of sequence token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decoder input, removing the batch dimension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0F8FFD-99CB-A649-4FF8-9579C39B1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EC52B5E0-1F5D-3F02-68D0-D985614EA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72376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FBF26-6165-DD46-F96F-B49417A83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606615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D7FAF-4B78-B9DE-E073-42C24F0C2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ED9FB4F-35C2-A36B-1CEC-288AB874950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68A34A-9D8E-5EE9-8076-9D3DE338CFC9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D81C4AB-927D-771C-AE9F-CE3163186477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3F7A8E9-7B0D-E758-D6AB-4C80CDC1734C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9BD2913-FFCD-D2AC-FD23-685B44516FFF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D5585F3-12A7-A11F-553F-00963FF328D3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0F2D087-7A8A-7A08-4AD2-0E8C249D1F3B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98DF6C2-5E4B-54E3-6380-58EC17ABF776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642814DF-6DDD-833B-532D-62D2FEE4E3D4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160952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Training 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2B6EA7-281C-11CE-A7EA-64D7DD382838}"/>
              </a:ext>
            </a:extLst>
          </p:cNvPr>
          <p:cNvSpPr txBox="1"/>
          <p:nvPr/>
        </p:nvSpPr>
        <p:spPr>
          <a:xfrm>
            <a:off x="291979" y="1239144"/>
            <a:ext cx="11552492" cy="2862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engine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__name__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__main__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D0DBE9-35C5-77FB-C5A0-63F0FEAEC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E1D87EA0-2595-5D2B-A629-A6EBF81B6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1DCD63-60E1-C4B4-358E-355A9591C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6459" y="798062"/>
            <a:ext cx="1787247" cy="54180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7264C5-2016-93D4-E34C-31EA9FCEE59A}"/>
              </a:ext>
            </a:extLst>
          </p:cNvPr>
          <p:cNvSpPr/>
          <p:nvPr/>
        </p:nvSpPr>
        <p:spPr>
          <a:xfrm>
            <a:off x="291979" y="798062"/>
            <a:ext cx="5433703" cy="2466431"/>
          </a:xfrm>
          <a:prstGeom prst="rect">
            <a:avLst/>
          </a:prstGeom>
          <a:noFill/>
          <a:ln>
            <a:solidFill>
              <a:srgbClr val="00994D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7DF106-3517-2535-6537-CE46B52B4892}"/>
              </a:ext>
            </a:extLst>
          </p:cNvPr>
          <p:cNvSpPr/>
          <p:nvPr/>
        </p:nvSpPr>
        <p:spPr>
          <a:xfrm>
            <a:off x="8272097" y="1719702"/>
            <a:ext cx="1598296" cy="2407412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BE1BBE8-C426-6770-533F-E77B184F80E8}"/>
              </a:ext>
            </a:extLst>
          </p:cNvPr>
          <p:cNvCxnSpPr/>
          <p:nvPr/>
        </p:nvCxnSpPr>
        <p:spPr>
          <a:xfrm flipH="1" flipV="1">
            <a:off x="5725682" y="3264493"/>
            <a:ext cx="2709017" cy="2768838"/>
          </a:xfrm>
          <a:prstGeom prst="line">
            <a:avLst/>
          </a:prstGeom>
          <a:ln>
            <a:solidFill>
              <a:srgbClr val="00994D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23C4B60-6BD0-0922-E0D1-AF1D3A95197E}"/>
              </a:ext>
            </a:extLst>
          </p:cNvPr>
          <p:cNvCxnSpPr/>
          <p:nvPr/>
        </p:nvCxnSpPr>
        <p:spPr>
          <a:xfrm>
            <a:off x="5460763" y="1495514"/>
            <a:ext cx="2811334" cy="224188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4460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FC77C-A821-0615-8154-DAA83184A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29645ED-F4D9-0EF4-B1FF-EE7DA2AA3988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160952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Training in action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152799-8ECD-C444-2BAE-FB1A4E0D5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D08BC59-CA5D-F99F-8572-4C04A852A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81" y="1143785"/>
            <a:ext cx="10706100" cy="11620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44749C-0CEC-EF60-FA69-B7E00F217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81" y="819141"/>
            <a:ext cx="1266825" cy="2571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6902DA-7A33-0448-23B3-412D9C1C1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381" y="2460358"/>
            <a:ext cx="1422372" cy="43119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5431198-DE71-9861-F895-27768ADB47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2753" y="2460358"/>
            <a:ext cx="2175860" cy="431191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BD7D326-AB7C-A412-78BD-AC8F8CFA0F91}"/>
              </a:ext>
            </a:extLst>
          </p:cNvPr>
          <p:cNvSpPr/>
          <p:nvPr/>
        </p:nvSpPr>
        <p:spPr>
          <a:xfrm>
            <a:off x="213112" y="2643953"/>
            <a:ext cx="1085850" cy="192893"/>
          </a:xfrm>
          <a:prstGeom prst="rect">
            <a:avLst/>
          </a:prstGeom>
          <a:noFill/>
          <a:ln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2205F8-9B65-7C50-9B9B-22F9BA008EE3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1298962" y="2485996"/>
            <a:ext cx="402422" cy="254404"/>
          </a:xfrm>
          <a:prstGeom prst="line">
            <a:avLst/>
          </a:prstGeom>
          <a:ln>
            <a:solidFill>
              <a:srgbClr val="00B05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9F5B1F2D-D486-24D9-9252-73BE2663B79C}"/>
              </a:ext>
            </a:extLst>
          </p:cNvPr>
          <p:cNvSpPr/>
          <p:nvPr/>
        </p:nvSpPr>
        <p:spPr>
          <a:xfrm>
            <a:off x="1675746" y="2494542"/>
            <a:ext cx="2039899" cy="4192431"/>
          </a:xfrm>
          <a:prstGeom prst="rect">
            <a:avLst/>
          </a:prstGeom>
          <a:noFill/>
          <a:ln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4693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339360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B55D2-77F9-C69C-354C-CB34D196E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96E902-E6CF-2F3F-CBBF-DB8217E07AD2}"/>
              </a:ext>
            </a:extLst>
          </p:cNvPr>
          <p:cNvGrpSpPr/>
          <p:nvPr/>
        </p:nvGrpSpPr>
        <p:grpSpPr>
          <a:xfrm>
            <a:off x="2187529" y="2879153"/>
            <a:ext cx="7816942" cy="1099694"/>
            <a:chOff x="2118379" y="5334315"/>
            <a:chExt cx="7816942" cy="109969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57EB6F7-968C-0A22-12C7-8324B4C45FD0}"/>
                </a:ext>
              </a:extLst>
            </p:cNvPr>
            <p:cNvSpPr txBox="1"/>
            <p:nvPr/>
          </p:nvSpPr>
          <p:spPr>
            <a:xfrm>
              <a:off x="7093197" y="5489672"/>
              <a:ext cx="2332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Translated sentence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1F6C2BB-0AE3-CB25-8EEE-A454817D8CC0}"/>
                </a:ext>
              </a:extLst>
            </p:cNvPr>
            <p:cNvCxnSpPr>
              <a:cxnSpLocks/>
            </p:cNvCxnSpPr>
            <p:nvPr/>
          </p:nvCxnSpPr>
          <p:spPr>
            <a:xfrm>
              <a:off x="3110669" y="5856675"/>
              <a:ext cx="17764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31D2707-3AAA-BF04-1E00-67A2932618A7}"/>
                </a:ext>
              </a:extLst>
            </p:cNvPr>
            <p:cNvCxnSpPr>
              <a:cxnSpLocks/>
            </p:cNvCxnSpPr>
            <p:nvPr/>
          </p:nvCxnSpPr>
          <p:spPr>
            <a:xfrm>
              <a:off x="7104034" y="5860506"/>
              <a:ext cx="21596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1DB4FB-256F-12A5-48EE-76B8B8003156}"/>
                </a:ext>
              </a:extLst>
            </p:cNvPr>
            <p:cNvSpPr txBox="1"/>
            <p:nvPr/>
          </p:nvSpPr>
          <p:spPr>
            <a:xfrm>
              <a:off x="2837205" y="5487343"/>
              <a:ext cx="19132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A sentence</a:t>
              </a:r>
              <a:endParaRPr lang="en-US" b="1" dirty="0"/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56B2FA0-C34F-94FB-8CD4-51E12644FF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8379" y="5476786"/>
              <a:ext cx="521219" cy="27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France flag">
              <a:extLst>
                <a:ext uri="{FF2B5EF4-FFF2-40B4-BE49-F238E27FC236}">
                  <a16:creationId xmlns:a16="http://schemas.microsoft.com/office/drawing/2014/main" id="{6C52A683-7131-B72F-96DE-072C8D96E6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45" b="17500"/>
            <a:stretch/>
          </p:blipFill>
          <p:spPr bwMode="auto">
            <a:xfrm>
              <a:off x="9426011" y="5417155"/>
              <a:ext cx="509310" cy="3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82A645-61BF-C875-BF18-90550CA90BA9}"/>
                </a:ext>
              </a:extLst>
            </p:cNvPr>
            <p:cNvSpPr/>
            <p:nvPr/>
          </p:nvSpPr>
          <p:spPr>
            <a:xfrm>
              <a:off x="4872518" y="5334315"/>
              <a:ext cx="2231516" cy="1044719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Trained model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9F3F18AC-D41D-8D62-EE00-F765200352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7126" y="5672009"/>
              <a:ext cx="771525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8408475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17FF9-473D-B3E6-CDFC-6FAE6C1B9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 function for inference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0BD40E0-7727-17BE-9074-3B63D0C72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18EFA00A-DDF4-E2C1-D7E1-6CB970E23566}"/>
              </a:ext>
            </a:extLst>
          </p:cNvPr>
          <p:cNvSpPr/>
          <p:nvPr/>
        </p:nvSpPr>
        <p:spPr>
          <a:xfrm rot="10800000">
            <a:off x="3762197" y="2244787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09126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9726C-2FFC-4456-E08A-BF3D6BDD1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E6A10F7-2BD1-4E8A-F193-DC0C92869E9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51FAB6A-8D4D-7E0B-5852-678EC4211246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A5B8A1-2BED-DC4E-25B6-7BC2886A4322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3B9696-E5D6-A038-B0F7-A0323D5B160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F658D48-2BC2-E904-94CC-1CA62C6F898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2E790EA-E4F3-3CCA-7DF2-B356F9A2BEC4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86FA3A5-3AF2-F57D-0080-EE0A1F0327C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9AD2DE2-4667-AEEB-9CA0-129244627E62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93AC5398-CC5E-9084-5175-1D6F0A8583E4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427DB1-F705-E6CC-9AF1-38E4375AE6ED}"/>
              </a:ext>
            </a:extLst>
          </p:cNvPr>
          <p:cNvSpPr txBox="1"/>
          <p:nvPr/>
        </p:nvSpPr>
        <p:spPr>
          <a:xfrm>
            <a:off x="291979" y="1239144"/>
            <a:ext cx="1155249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inference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Set the model to evaluation mode.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Disable gradient calculation.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no_grad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Tokenize the source text.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tokenized_src_text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number of padding tokens needed for the encoder input.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tokenized_src_text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2: [SOS] &amp; [EOS]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IDs of the special tokens.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44AB74-94C2-120C-6D2A-DBF200467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5400EBE1-A072-C531-D014-6BC4E2117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42601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F4DD7-7531-8021-A9BC-AE433CE11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A31C157-24B3-2899-90DF-E347F38C19E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308D9E-CA84-E9D1-E2FA-6FC3C41FA60D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7F41F29-BD49-87C1-A877-9D44919AF047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50C618-6889-62BD-2E1C-F7C6BC78F7C2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9DF646B-5D36-554C-CB93-0B7FC3876259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7D2F78B-7246-F0DB-5678-0856B320865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C9BB2FF-0B91-50A0-76E9-B8C841CED343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E1071E9-2BB7-B3D1-3831-D4441A80C3B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BCD0C1A-5990-AF0E-6D5F-A7D89BCCC8BC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8B32BA-EFC5-5C85-F229-C55FA0A18259}"/>
              </a:ext>
            </a:extLst>
          </p:cNvPr>
          <p:cNvSpPr txBox="1"/>
          <p:nvPr/>
        </p:nvSpPr>
        <p:spPr>
          <a:xfrm>
            <a:off x="291979" y="1239144"/>
            <a:ext cx="1155249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# Create the encoder input by concatenating the special tokens and the tokenized   	 source text.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tokenized_src_text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encoder mask.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Encode the input.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decoder input with the start of sequence token.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1FCB21-4EF0-1D8C-3188-09DE83B9B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F813E07-B683-B046-80D2-B8ED0D863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82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2EA90-F27A-223F-91F3-8F860881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 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8412A-26B2-78E5-2997-2A9691430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3CFB5CA-F01B-D69F-7C33-D4C19475C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34749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EB68F-9B82-D0D6-4934-45DF9987F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E752C46-E346-2A67-58BB-EC941F01ECE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70C0B95-68A4-D470-CE09-B92A69B3C6A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C2CD802-879D-7CF1-1E8B-4EC775115CCE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3A0E628-25C9-7130-58AB-A9EECCDC7CA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A3B6606-DFC3-F28B-7AA2-8E9ED7BD5195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D38A8E5-2299-307F-C06C-763D37A593F1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CDD7BEC-C868-1900-5CA9-C27FAA5F166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72067CB-FA5E-8AC0-14EE-8C69C6E5955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C4332DA-3C85-2D78-79A6-D0481B75827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3EF91B-D76D-7C07-33A3-30BC2E653F7E}"/>
              </a:ext>
            </a:extLst>
          </p:cNvPr>
          <p:cNvSpPr txBox="1"/>
          <p:nvPr/>
        </p:nvSpPr>
        <p:spPr>
          <a:xfrm>
            <a:off x="291979" y="1239144"/>
            <a:ext cx="11552492" cy="59093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# Loop until the sequence length is reached or the end of sequence token is 	 	 predicted.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sequence length is reached.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decoder mask.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Decode the encoder output.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				    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E0B0C3-69B5-0D04-E88B-8726CF152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AD04F47F-ACDE-F845-899F-252CB5B10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72415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2176E-5D24-31B3-CA61-31D6DDC96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574A83F-58BC-6B12-DD61-EBD8CE36646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0A741D3-D118-8192-55E1-A7544D81C5B5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D2DD602-D772-5269-C124-D67DD8E46A5D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FE8F6AB-5D92-815B-72C3-3363DE021629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AA2E521-A1C2-D505-992E-765E6227A485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CD69861-E4D2-016C-51B7-8581173E23BE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9524490-1208-8195-9AC6-74184C9C604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81971DC-4A9A-297A-E540-C45C1D1A011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41B5520-2579-F28A-CCC3-89106F84F44A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3A006A-71BB-6577-DA1E-BA21785FC786}"/>
              </a:ext>
            </a:extLst>
          </p:cNvPr>
          <p:cNvSpPr txBox="1"/>
          <p:nvPr/>
        </p:nvSpPr>
        <p:spPr>
          <a:xfrm>
            <a:off x="291979" y="1239144"/>
            <a:ext cx="1155249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    # Select the last token from the sequence length dimension.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Project the output to the target vocabulary size.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predicted token by finding the index of the maximum value in the 		     projection output.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Update the decoder input by appending the predicted token.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 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predicted token is the end of sequence token.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37EC59-9793-1E79-AE81-F47BDBB5A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FB8B6615-7D72-9C2E-78FF-452B90375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62409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F8BE2-C3C9-D5E6-2B10-F329DB272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8B40A9E-8FF9-84C6-CBA9-9CF8B2257432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E4AAE58-6DD6-1BC2-C7DF-360010BBF2F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B99C66-8935-F24D-D3F0-43D5B1C2F5AE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195165-3A9E-DDE5-68B0-77F1BF5CE57A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0A430E5-EED3-A52E-FB73-E8692BD14F7F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39ED909-9ED6-BF16-3C66-02CDF4F66B8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A931D45-7E84-659F-4C81-1B5CE18EAB86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EF50B7B-5127-05A9-8C17-3D5E3EA9EA4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69273074-554B-A7FF-5301-15CFFDE6B18B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92D223-0564-4DCA-16DC-3F6507E1BE6C}"/>
              </a:ext>
            </a:extLst>
          </p:cNvPr>
          <p:cNvSpPr txBox="1"/>
          <p:nvPr/>
        </p:nvSpPr>
        <p:spPr>
          <a:xfrm>
            <a:off x="291979" y="1239144"/>
            <a:ext cx="11552492" cy="2862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Decode the decoder input to get the translated text.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3CABC7-6F3B-7FC7-F828-34CF323D3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B9645D23-1CDA-B827-7F05-9142DFCFF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24201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7736A-FC55-DA61-82CC-62EBD6C16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954935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9C8D5-594D-D5B0-F077-5FA03B274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CAAA65-AD28-CC8B-6E6D-6B2BFD30CCF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10306229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Inference – Machine translation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7AF41B-2546-1F3C-759E-A1C26E9B51B5}"/>
              </a:ext>
            </a:extLst>
          </p:cNvPr>
          <p:cNvSpPr/>
          <p:nvPr/>
        </p:nvSpPr>
        <p:spPr>
          <a:xfrm>
            <a:off x="234297" y="658811"/>
            <a:ext cx="11792860" cy="61317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75B39A-31D9-B5EC-6181-DD1BED08025F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650C5A-EC5F-B4A4-D63A-125A7F364C89}"/>
              </a:ext>
            </a:extLst>
          </p:cNvPr>
          <p:cNvSpPr/>
          <p:nvPr/>
        </p:nvSpPr>
        <p:spPr>
          <a:xfrm>
            <a:off x="1382312" y="658812"/>
            <a:ext cx="372807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nb_inference.ipynb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29A7DD4-426D-7CAE-A9CF-AE6D5360CA73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BCCB05D-DBE5-68F5-CA74-E18CF2ACB56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8016352-51FB-9FBD-489D-AF97B27BA20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C051F2-F55A-33AF-9F0C-AF250212A48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25A9802-1923-3225-6CDB-AC5EC36D431F}"/>
              </a:ext>
            </a:extLst>
          </p:cNvPr>
          <p:cNvSpPr txBox="1"/>
          <p:nvPr/>
        </p:nvSpPr>
        <p:spPr>
          <a:xfrm>
            <a:off x="295541" y="1158291"/>
            <a:ext cx="11053274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engine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inference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Assign the device for computation (GPU if available, else CPU)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is_available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"Using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device"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Get Config, dataset, tokenizers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F44356-87CD-DF12-58D6-E91EA4712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29DA2CB8-831C-1DC5-79E6-ED68F2E64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71100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36683-0503-02B1-177A-F477DF56D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50FEC0-E13E-B5DB-C25B-32DE7E3AAD15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1033186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Inference – Machine translation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AC7692-3D70-C559-9282-6C6EE4426A1C}"/>
              </a:ext>
            </a:extLst>
          </p:cNvPr>
          <p:cNvSpPr/>
          <p:nvPr/>
        </p:nvSpPr>
        <p:spPr>
          <a:xfrm>
            <a:off x="234297" y="658811"/>
            <a:ext cx="11792860" cy="61317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01D692-8F95-44B2-ED21-4F5D32020B34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CAF7AB2-7DC7-DF80-7B0A-B5981CA35608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BDCCBE-EFB5-0E8A-AEF7-8842062627E6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E74104D-08F8-AEA1-7834-3FD73AED4A4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DCB31D-0FBF-1C91-F163-A3427AC9175A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AB4E453-FA35-80D6-5E8A-25B87EE7A6BC}"/>
              </a:ext>
            </a:extLst>
          </p:cNvPr>
          <p:cNvSpPr txBox="1"/>
          <p:nvPr/>
        </p:nvSpPr>
        <p:spPr>
          <a:xfrm>
            <a:off x="295541" y="1158291"/>
            <a:ext cx="11053274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Transformer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latest checkpoint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state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Assign latest checkpoint to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transfromer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load_state_dict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model_state_dict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endParaRPr lang="en-US" dirty="0">
              <a:solidFill>
                <a:srgbClr val="E1EFFF"/>
              </a:solidFill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Source text to translate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Market prices are shaped by the balance of supply and demand.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the translation function over the trained model and the source text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inference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        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10ACA0-17CD-D674-936A-235944127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F5DA1B-D093-2C35-9DBA-16C8CEA5F6AE}"/>
              </a:ext>
            </a:extLst>
          </p:cNvPr>
          <p:cNvSpPr/>
          <p:nvPr/>
        </p:nvSpPr>
        <p:spPr>
          <a:xfrm>
            <a:off x="1382312" y="658812"/>
            <a:ext cx="372807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nb_inference.ipynb</a:t>
            </a:r>
            <a:endParaRPr lang="en-US" dirty="0"/>
          </a:p>
        </p:txBody>
      </p:sp>
      <p:pic>
        <p:nvPicPr>
          <p:cNvPr id="5" name="Picture 2" descr="Project Jupyter - Wikipedia">
            <a:extLst>
              <a:ext uri="{FF2B5EF4-FFF2-40B4-BE49-F238E27FC236}">
                <a16:creationId xmlns:a16="http://schemas.microsoft.com/office/drawing/2014/main" id="{BAE0C977-4207-3AA8-4C64-40E1A9D97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2160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C7307-E57C-1221-7926-36B4D4B9F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DCAC27-AC48-5A7D-A482-9E472607C1BC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Inference – Machine translation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A5A0BC-0A9A-49E8-68C1-96FB12CB908B}"/>
              </a:ext>
            </a:extLst>
          </p:cNvPr>
          <p:cNvSpPr/>
          <p:nvPr/>
        </p:nvSpPr>
        <p:spPr>
          <a:xfrm>
            <a:off x="234297" y="658811"/>
            <a:ext cx="11792860" cy="41353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CA3B30-BF0E-A08C-A6B0-70CD3AF863C3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69E7B8-5B9A-66D8-57C0-3832A4E4D450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A1600EB-A199-81AC-BC93-85FF65388E5B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635C4D-275E-B26A-F4D5-44FBA9EBF2E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B39082D-770A-920F-AE49-96DE8AA9407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7216825-34F5-C490-F34A-9BF62FFBB02B}"/>
              </a:ext>
            </a:extLst>
          </p:cNvPr>
          <p:cNvSpPr txBox="1"/>
          <p:nvPr/>
        </p:nvSpPr>
        <p:spPr>
          <a:xfrm>
            <a:off x="295541" y="1158291"/>
            <a:ext cx="11053274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text: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&gt;&gt;&gt;&gt;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Translated text: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40B33C-465D-E5F2-0E89-EDD909E93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CAF847-6A73-CD77-7EC1-385362891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41" y="2396625"/>
            <a:ext cx="8715375" cy="1323975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0F65E05-17A4-79E4-7E37-DD40BBDFA716}"/>
              </a:ext>
            </a:extLst>
          </p:cNvPr>
          <p:cNvSpPr/>
          <p:nvPr/>
        </p:nvSpPr>
        <p:spPr>
          <a:xfrm>
            <a:off x="1382312" y="658812"/>
            <a:ext cx="372807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nb_inference.ipynb</a:t>
            </a:r>
            <a:endParaRPr lang="en-US" dirty="0"/>
          </a:p>
        </p:txBody>
      </p:sp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44A99AD2-5E62-6F63-0D0A-9CD4AFA56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88453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173D8-3F0D-8AAA-0FF0-E0ECB8912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544174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97A881-3A16-2943-2965-FF50E693A4AB}"/>
              </a:ext>
            </a:extLst>
          </p:cNvPr>
          <p:cNvSpPr txBox="1"/>
          <p:nvPr/>
        </p:nvSpPr>
        <p:spPr>
          <a:xfrm>
            <a:off x="1902864" y="3044280"/>
            <a:ext cx="83862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70C0"/>
                </a:solidFill>
              </a:rPr>
              <a:t>Thank you for your watching!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720EEDD-D093-325C-133A-CF1CB9F915C1}"/>
              </a:ext>
            </a:extLst>
          </p:cNvPr>
          <p:cNvGrpSpPr/>
          <p:nvPr/>
        </p:nvGrpSpPr>
        <p:grpSpPr>
          <a:xfrm>
            <a:off x="4447443" y="4448908"/>
            <a:ext cx="3297115" cy="483577"/>
            <a:chOff x="4818184" y="4448908"/>
            <a:chExt cx="3297115" cy="48357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E618431-D837-DC6A-6024-9B74C11B924F}"/>
                </a:ext>
              </a:extLst>
            </p:cNvPr>
            <p:cNvSpPr/>
            <p:nvPr/>
          </p:nvSpPr>
          <p:spPr>
            <a:xfrm>
              <a:off x="4818184" y="4448908"/>
              <a:ext cx="3297115" cy="483577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3D7F15E-B9C7-8AAA-9DE0-0D91208E77B0}"/>
                </a:ext>
              </a:extLst>
            </p:cNvPr>
            <p:cNvSpPr/>
            <p:nvPr/>
          </p:nvSpPr>
          <p:spPr>
            <a:xfrm>
              <a:off x="4967655" y="4528039"/>
              <a:ext cx="562708" cy="32531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388B6CB0-FE35-F805-50AE-920B9EA78C4F}"/>
                </a:ext>
              </a:extLst>
            </p:cNvPr>
            <p:cNvSpPr/>
            <p:nvPr/>
          </p:nvSpPr>
          <p:spPr>
            <a:xfrm rot="5400000">
              <a:off x="5171523" y="4622861"/>
              <a:ext cx="169744" cy="135671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06E860-AD74-BD47-AE35-075874D52544}"/>
                </a:ext>
              </a:extLst>
            </p:cNvPr>
            <p:cNvSpPr txBox="1"/>
            <p:nvPr/>
          </p:nvSpPr>
          <p:spPr>
            <a:xfrm>
              <a:off x="5565531" y="4506030"/>
              <a:ext cx="25321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Subscribe, like, share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4D8231C-A44C-D7CE-F61F-E2029C0BD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9722B3-03EC-7A05-6208-08A641E59A4A}"/>
              </a:ext>
            </a:extLst>
          </p:cNvPr>
          <p:cNvSpPr txBox="1"/>
          <p:nvPr/>
        </p:nvSpPr>
        <p:spPr>
          <a:xfrm>
            <a:off x="3492378" y="5295072"/>
            <a:ext cx="5207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https://www.youtube.com/@quangduong-ai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469F318-C5DC-FC17-A099-2361A87E6CA4}"/>
              </a:ext>
            </a:extLst>
          </p:cNvPr>
          <p:cNvSpPr/>
          <p:nvPr/>
        </p:nvSpPr>
        <p:spPr>
          <a:xfrm>
            <a:off x="10665071" y="767710"/>
            <a:ext cx="1362808" cy="37806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Follow</a:t>
            </a:r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8D98DBBA-816B-3741-9A39-800C8CD5436E}"/>
              </a:ext>
            </a:extLst>
          </p:cNvPr>
          <p:cNvSpPr/>
          <p:nvPr/>
        </p:nvSpPr>
        <p:spPr>
          <a:xfrm>
            <a:off x="10923098" y="1198572"/>
            <a:ext cx="279889" cy="316522"/>
          </a:xfrm>
          <a:prstGeom prst="star5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5090F5F3-C4DE-4F2C-FAA6-97ED87E7B898}"/>
              </a:ext>
            </a:extLst>
          </p:cNvPr>
          <p:cNvSpPr/>
          <p:nvPr/>
        </p:nvSpPr>
        <p:spPr>
          <a:xfrm>
            <a:off x="11231808" y="1198572"/>
            <a:ext cx="279889" cy="316522"/>
          </a:xfrm>
          <a:prstGeom prst="star5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1E66829A-ECDF-6923-56FE-33D554BE5133}"/>
              </a:ext>
            </a:extLst>
          </p:cNvPr>
          <p:cNvSpPr/>
          <p:nvPr/>
        </p:nvSpPr>
        <p:spPr>
          <a:xfrm>
            <a:off x="11540518" y="1198572"/>
            <a:ext cx="279889" cy="316522"/>
          </a:xfrm>
          <a:prstGeom prst="star5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10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4F39C-0677-EA7A-3CB0-73C826AA5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9130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58B6A-F9F3-7A75-EE9F-946591C0B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2233E-5564-78E7-F420-DE175511A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classes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A175C9-6BBF-76A4-489A-AD0370C0F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2BDD448-C662-E2E9-2CEA-BF1E86F2E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735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6D114-DB9C-EF85-BF50-A87C09614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e and yellow snake logo&#10;&#10;Description automatically generated">
            <a:extLst>
              <a:ext uri="{FF2B5EF4-FFF2-40B4-BE49-F238E27FC236}">
                <a16:creationId xmlns:a16="http://schemas.microsoft.com/office/drawing/2014/main" id="{27D6A963-E822-E127-A4B2-210B48158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24" y="3173219"/>
            <a:ext cx="1047985" cy="1153278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310F319-6E33-D145-5B9B-9F432E2F6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Quang Duong</a:t>
            </a:r>
          </a:p>
        </p:txBody>
      </p:sp>
      <p:pic>
        <p:nvPicPr>
          <p:cNvPr id="10" name="Picture 9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038D33BA-5057-C708-E0A7-56FC377448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298" y="3078421"/>
            <a:ext cx="955779" cy="1160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749795-3B54-259B-3703-1FA8C5759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000" b="1" dirty="0"/>
              <a:t>Implementing</a:t>
            </a:r>
            <a:r>
              <a:rPr lang="en-US" sz="3000" dirty="0"/>
              <a:t> </a:t>
            </a:r>
            <a:r>
              <a:rPr lang="en-US" sz="3000" b="1" dirty="0"/>
              <a:t>Transformer</a:t>
            </a:r>
            <a:br>
              <a:rPr lang="en-US" sz="3000" b="1" dirty="0"/>
            </a:br>
            <a:r>
              <a:rPr lang="en-US" sz="3000" dirty="0"/>
              <a:t>with</a:t>
            </a:r>
            <a:r>
              <a:rPr lang="en-US" sz="3000" b="1" dirty="0"/>
              <a:t> </a:t>
            </a:r>
            <a:br>
              <a:rPr lang="en-US" sz="3000" b="1" dirty="0"/>
            </a:br>
            <a:r>
              <a:rPr lang="en-US" sz="3000" b="1" dirty="0"/>
              <a:t>Python &amp; PyTorch</a:t>
            </a:r>
            <a:br>
              <a:rPr lang="en-US" sz="3000" b="1" dirty="0"/>
            </a:br>
            <a:br>
              <a:rPr lang="en-US" sz="3000" b="1" dirty="0"/>
            </a:br>
            <a:br>
              <a:rPr lang="en-US" sz="3000" b="1" dirty="0"/>
            </a:br>
            <a:endParaRPr lang="en-US" sz="30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BF8E04-ADB3-477C-B76B-F3A834308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394" y="849785"/>
            <a:ext cx="1834450" cy="3266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78C2E0-28AF-359D-FE56-E53226E72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6516" y="849153"/>
            <a:ext cx="3190875" cy="3267075"/>
          </a:xfrm>
          <a:prstGeom prst="rect">
            <a:avLst/>
          </a:prstGeom>
        </p:spPr>
      </p:pic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259BC3F-9285-ADEA-DF3A-449AD1B69C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394" y="4320325"/>
            <a:ext cx="4298535" cy="2313334"/>
          </a:xfrm>
          <a:prstGeom prst="rect">
            <a:avLst/>
          </a:prstGeom>
        </p:spPr>
      </p:pic>
      <p:sp>
        <p:nvSpPr>
          <p:cNvPr id="12" name="Arrow: Curved Right 11">
            <a:extLst>
              <a:ext uri="{FF2B5EF4-FFF2-40B4-BE49-F238E27FC236}">
                <a16:creationId xmlns:a16="http://schemas.microsoft.com/office/drawing/2014/main" id="{551DD0ED-2229-9267-5ED7-E8B6296942D4}"/>
              </a:ext>
            </a:extLst>
          </p:cNvPr>
          <p:cNvSpPr/>
          <p:nvPr/>
        </p:nvSpPr>
        <p:spPr>
          <a:xfrm rot="10800000" flipH="1">
            <a:off x="4780237" y="3495722"/>
            <a:ext cx="777988" cy="1486968"/>
          </a:xfrm>
          <a:prstGeom prst="curved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996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46356-7183-EBD8-36BF-A3DE9902A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34E1-EFFE-1B19-9FDD-54A7B9F3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classes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45DA2F-9B73-C55B-F756-100C02783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52E3406-36CF-37A8-0286-7C1F546CA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498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D8AED-608B-B5CC-EBA7-49BE2BC29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A768E-9FF7-343F-01FA-DD976DFD7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classes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5345D0-175E-CCD7-DDD3-9572C0268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B3E7EAE-11F4-612A-C07E-73EDBE003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412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59BC1-52B1-9B60-6DF1-C06583580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753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8AB08-F828-7D5E-AEFF-9A78FF47F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4E37A-5699-7190-AED1-DD12F445C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3E8C43-0E2C-945D-BC3B-04EC16E68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FA1651D-7DEA-2EB0-742D-16AE88B3D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8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BEF0D-610B-275B-D289-C4681ABC4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FAAAD-DBC2-AC36-6A4B-FDE7791B2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8588CA-7106-57E5-6BDE-327908336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D032083A-9EC7-2FD2-379D-D8F42CC3A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404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BAAFF-BC74-B76A-9B78-8813D2152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EABE5-DA88-06C2-A50C-57893ABE2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F3069-9EA8-3195-1BE5-7747999F9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24F57B36-A78F-402D-9086-11F2C0B69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945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7C30B-33BB-5A84-522A-DB7AC2106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E0242-5D8D-F460-6D0A-312392652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557082-9298-EB4D-6BD9-78E26D535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D8EAC0C5-ACE3-0691-9DF4-11F371523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250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066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5F24C-5443-D8BE-E51C-563D7E62D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DD96D-AEEB-2F7F-4C71-F0E18AEA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890BB9-4FB9-86FA-66F0-47BA050DD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BE9A687C-3A91-683A-50BD-6A9CD4A26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46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5371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99505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D4CA5-B98B-109A-6A4A-25A8686FD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B9D94-7D3B-77E8-6BE3-2BB483E04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A0C962-060D-A039-673F-03D7D6A82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99DC0136-4248-0408-C3A5-59292B916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C8CAAC0F-6139-74D2-57BC-E651706CA58A}"/>
              </a:ext>
            </a:extLst>
          </p:cNvPr>
          <p:cNvSpPr/>
          <p:nvPr/>
        </p:nvSpPr>
        <p:spPr>
          <a:xfrm>
            <a:off x="9460727" y="3110255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5118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B9BDF-B428-FF66-02C1-9CF1F3D83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7CBFD8-C4B7-F7BF-89D0-898BC685C8E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Load config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807DF0-DBD7-58A7-4ED2-F31D2A829CCF}"/>
              </a:ext>
            </a:extLst>
          </p:cNvPr>
          <p:cNvSpPr/>
          <p:nvPr/>
        </p:nvSpPr>
        <p:spPr>
          <a:xfrm>
            <a:off x="1406084" y="1469702"/>
            <a:ext cx="9379834" cy="39624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09EEE9-783C-32BC-6C8F-20997A2269C2}"/>
              </a:ext>
            </a:extLst>
          </p:cNvPr>
          <p:cNvSpPr/>
          <p:nvPr/>
        </p:nvSpPr>
        <p:spPr>
          <a:xfrm>
            <a:off x="1406083" y="1469702"/>
            <a:ext cx="937983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65AAA2-B4F1-92A8-764E-7E8F2607F393}"/>
              </a:ext>
            </a:extLst>
          </p:cNvPr>
          <p:cNvSpPr/>
          <p:nvPr/>
        </p:nvSpPr>
        <p:spPr>
          <a:xfrm>
            <a:off x="2539852" y="1469701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E1EA3B8-0285-C87D-AD43-F7F24255728F}"/>
              </a:ext>
            </a:extLst>
          </p:cNvPr>
          <p:cNvGrpSpPr/>
          <p:nvPr/>
        </p:nvGrpSpPr>
        <p:grpSpPr>
          <a:xfrm>
            <a:off x="1623306" y="1623530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3442F2D-F511-C8E5-5789-B8BC8A33AD66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4519075-BED8-26A6-A553-3C06310FF00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AAB25C5-F60B-CBCC-E726-B8DD2FE1382F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CB1DFFC-B532-9773-F4B5-754E0FC2856B}"/>
              </a:ext>
            </a:extLst>
          </p:cNvPr>
          <p:cNvSpPr txBox="1"/>
          <p:nvPr/>
        </p:nvSpPr>
        <p:spPr>
          <a:xfrm>
            <a:off x="1453081" y="2015835"/>
            <a:ext cx="9332837" cy="34163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json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Open the file in read mode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the JSON content of the file into a Python dictionary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configuration data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config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1B9939-2BB5-4198-3DF0-F6E497D52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6390" name="Picture 6" descr="Python (programming language) - Wikipedia">
            <a:extLst>
              <a:ext uri="{FF2B5EF4-FFF2-40B4-BE49-F238E27FC236}">
                <a16:creationId xmlns:a16="http://schemas.microsoft.com/office/drawing/2014/main" id="{CFB5725A-13DE-D3E1-81E0-07E723B8B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525" y="1555372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28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ECF8E-8F39-040C-E127-F5D202354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E5C35D2-6C63-1827-5110-81518C5EB6B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494521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Playground– Load config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314A0-FE98-4689-2F93-BFE980E1E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4177D60-C83F-2C62-704F-86C3EFA50120}"/>
              </a:ext>
            </a:extLst>
          </p:cNvPr>
          <p:cNvSpPr/>
          <p:nvPr/>
        </p:nvSpPr>
        <p:spPr>
          <a:xfrm>
            <a:off x="425719" y="981309"/>
            <a:ext cx="6936134" cy="3715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CCCED1-5FF6-5186-2D09-09EC45276C4E}"/>
              </a:ext>
            </a:extLst>
          </p:cNvPr>
          <p:cNvSpPr/>
          <p:nvPr/>
        </p:nvSpPr>
        <p:spPr>
          <a:xfrm>
            <a:off x="425719" y="981309"/>
            <a:ext cx="6936134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6F24A-C0AC-F3B7-B99B-F422AB00F31B}"/>
              </a:ext>
            </a:extLst>
          </p:cNvPr>
          <p:cNvSpPr/>
          <p:nvPr/>
        </p:nvSpPr>
        <p:spPr>
          <a:xfrm>
            <a:off x="1573733" y="981309"/>
            <a:ext cx="341712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nb_load_config.ipynb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FE8391C-9970-E095-A47B-8A18C6257979}"/>
              </a:ext>
            </a:extLst>
          </p:cNvPr>
          <p:cNvGrpSpPr/>
          <p:nvPr/>
        </p:nvGrpSpPr>
        <p:grpSpPr>
          <a:xfrm>
            <a:off x="657187" y="1165445"/>
            <a:ext cx="653739" cy="170917"/>
            <a:chOff x="6937649" y="914403"/>
            <a:chExt cx="653739" cy="1709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855CDAE-2030-D44C-E5A9-0B642DAFADFC}"/>
                </a:ext>
              </a:extLst>
            </p:cNvPr>
            <p:cNvSpPr/>
            <p:nvPr/>
          </p:nvSpPr>
          <p:spPr>
            <a:xfrm>
              <a:off x="6937649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7909159-58E5-5D3C-2001-F5F6907A9726}"/>
                </a:ext>
              </a:extLst>
            </p:cNvPr>
            <p:cNvSpPr/>
            <p:nvPr/>
          </p:nvSpPr>
          <p:spPr>
            <a:xfrm>
              <a:off x="7202564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48A194E-E341-BCF9-FCB1-6E51530D788D}"/>
                </a:ext>
              </a:extLst>
            </p:cNvPr>
            <p:cNvSpPr/>
            <p:nvPr/>
          </p:nvSpPr>
          <p:spPr>
            <a:xfrm>
              <a:off x="7429018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1BD109D-B006-9965-C2A8-0F01C471075B}"/>
              </a:ext>
            </a:extLst>
          </p:cNvPr>
          <p:cNvSpPr txBox="1"/>
          <p:nvPr/>
        </p:nvSpPr>
        <p:spPr>
          <a:xfrm>
            <a:off x="486963" y="1557750"/>
            <a:ext cx="6874890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E1E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language: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Target language: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 size: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Epochs: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58EAD6-568F-A508-CCCD-5C88632DA4F2}"/>
              </a:ext>
            </a:extLst>
          </p:cNvPr>
          <p:cNvSpPr txBox="1"/>
          <p:nvPr/>
        </p:nvSpPr>
        <p:spPr>
          <a:xfrm>
            <a:off x="8579518" y="981309"/>
            <a:ext cx="176843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{…}</a:t>
            </a:r>
            <a:r>
              <a:rPr lang="en-US" dirty="0"/>
              <a:t> </a:t>
            </a:r>
            <a:r>
              <a:rPr lang="en-US" dirty="0" err="1">
                <a:solidFill>
                  <a:schemeClr val="bg1"/>
                </a:solidFill>
              </a:rPr>
              <a:t>config.json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5D80C2F-D94D-96AF-B714-07072FE6D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19" y="4971501"/>
            <a:ext cx="3322154" cy="12252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AA1E01-BAB7-5177-B2CF-4C272666D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8384" y="1442782"/>
            <a:ext cx="3215919" cy="4351397"/>
          </a:xfrm>
          <a:prstGeom prst="rect">
            <a:avLst/>
          </a:prstGeom>
        </p:spPr>
      </p:pic>
      <p:pic>
        <p:nvPicPr>
          <p:cNvPr id="15362" name="Picture 2" descr="Project Jupyter - Wikipedia">
            <a:extLst>
              <a:ext uri="{FF2B5EF4-FFF2-40B4-BE49-F238E27FC236}">
                <a16:creationId xmlns:a16="http://schemas.microsoft.com/office/drawing/2014/main" id="{EC844AFE-7634-B2F5-2F39-B02FD0312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338" y="1032785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43D5ED8D-16FF-3DF9-2462-F8257AFEF401}"/>
              </a:ext>
            </a:extLst>
          </p:cNvPr>
          <p:cNvCxnSpPr>
            <a:endCxn id="32" idx="1"/>
          </p:cNvCxnSpPr>
          <p:nvPr/>
        </p:nvCxnSpPr>
        <p:spPr>
          <a:xfrm flipV="1">
            <a:off x="5272755" y="1165975"/>
            <a:ext cx="3306763" cy="1713958"/>
          </a:xfrm>
          <a:prstGeom prst="bentConnector3">
            <a:avLst/>
          </a:prstGeom>
          <a:ln>
            <a:solidFill>
              <a:srgbClr val="00994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682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39028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98152-17A2-A983-B0CC-C20D13C73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C14CC-13D4-8F61-7E6B-A0B870CB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DAE30D-0A3A-9DC4-0C2A-F06A03106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DA34EAEE-D6DE-E527-5B2E-EB77B84B6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3CCF773E-2070-81BB-7140-09D5795F3B76}"/>
              </a:ext>
            </a:extLst>
          </p:cNvPr>
          <p:cNvSpPr/>
          <p:nvPr/>
        </p:nvSpPr>
        <p:spPr>
          <a:xfrm>
            <a:off x="9469273" y="2800263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0375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BAE55-D2B9-B46F-BE63-78F16D047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9ABB46D-57C1-A2ED-B8CE-0FA0AA10B14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dataset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F8FF01-886C-5C91-68B1-3F55F610CD7A}"/>
              </a:ext>
            </a:extLst>
          </p:cNvPr>
          <p:cNvSpPr/>
          <p:nvPr/>
        </p:nvSpPr>
        <p:spPr>
          <a:xfrm>
            <a:off x="241421" y="979207"/>
            <a:ext cx="11716281" cy="53474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495AFA-134D-BE82-0EAA-B871CD31FBC6}"/>
              </a:ext>
            </a:extLst>
          </p:cNvPr>
          <p:cNvSpPr/>
          <p:nvPr/>
        </p:nvSpPr>
        <p:spPr>
          <a:xfrm>
            <a:off x="234298" y="979207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845877-CA27-3FF0-EBC7-940C2B425C70}"/>
              </a:ext>
            </a:extLst>
          </p:cNvPr>
          <p:cNvSpPr/>
          <p:nvPr/>
        </p:nvSpPr>
        <p:spPr>
          <a:xfrm>
            <a:off x="1382312" y="979206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158AE40-DB41-6306-977A-02A35E3A01D4}"/>
              </a:ext>
            </a:extLst>
          </p:cNvPr>
          <p:cNvGrpSpPr/>
          <p:nvPr/>
        </p:nvGrpSpPr>
        <p:grpSpPr>
          <a:xfrm>
            <a:off x="465766" y="1133035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6EAB2CF-0F4D-9FD5-889F-952381320A1E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E0DA15A-6779-1F7A-07E6-CD7A247757D4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C3BD79B-4814-A894-1829-35EE047AA5EF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0B223F2-BD70-C847-50E5-B4335CC3F160}"/>
              </a:ext>
            </a:extLst>
          </p:cNvPr>
          <p:cNvSpPr txBox="1"/>
          <p:nvPr/>
        </p:nvSpPr>
        <p:spPr>
          <a:xfrm>
            <a:off x="295541" y="1525340"/>
            <a:ext cx="11662161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Extract the dataset name, source language, target language, and split from the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“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news_commentary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“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“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fr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split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Construct the language pair string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language_pair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lang_src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lang_tgt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the dataset using the provided parameters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language_pair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loaded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ADD248-30A6-058B-B313-FC56BD1A1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9C483E6-A445-F52C-7D86-22712ABD0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712" y="3019138"/>
            <a:ext cx="5159187" cy="1813717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EA815ABE-5D10-263F-EE36-ACC950525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985" y="1080598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1979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5552F-3808-4A7D-6C44-0D5FE9F34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F93122-90BE-D91E-8AC7-58E48B9BF94F}"/>
              </a:ext>
            </a:extLst>
          </p:cNvPr>
          <p:cNvSpPr/>
          <p:nvPr/>
        </p:nvSpPr>
        <p:spPr>
          <a:xfrm>
            <a:off x="234298" y="979206"/>
            <a:ext cx="11868802" cy="57930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512EB9-18E2-A69D-26A8-2F0010FB5AD2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778522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Get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09AE13-A606-0D46-D29E-530DC93F3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58ABF6-2AC3-217E-2BE7-5B719CC80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43" y="5040416"/>
            <a:ext cx="8580864" cy="670618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780E31-A3C8-FF61-0DE6-E9C4225D9A69}"/>
              </a:ext>
            </a:extLst>
          </p:cNvPr>
          <p:cNvSpPr/>
          <p:nvPr/>
        </p:nvSpPr>
        <p:spPr>
          <a:xfrm>
            <a:off x="234298" y="979207"/>
            <a:ext cx="11868802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FAF240-69CD-B9ED-6796-A6039C0C00EC}"/>
              </a:ext>
            </a:extLst>
          </p:cNvPr>
          <p:cNvSpPr/>
          <p:nvPr/>
        </p:nvSpPr>
        <p:spPr>
          <a:xfrm>
            <a:off x="1382312" y="979207"/>
            <a:ext cx="380859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nb_get_dataset.ipynb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76D7EA1-5CED-71C8-8C5D-A497670F350C}"/>
              </a:ext>
            </a:extLst>
          </p:cNvPr>
          <p:cNvGrpSpPr/>
          <p:nvPr/>
        </p:nvGrpSpPr>
        <p:grpSpPr>
          <a:xfrm>
            <a:off x="465766" y="1163343"/>
            <a:ext cx="653739" cy="170917"/>
            <a:chOff x="6937649" y="914403"/>
            <a:chExt cx="653739" cy="1709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6934EE6-9923-2A31-9DD9-5BB5BEFAAEA5}"/>
                </a:ext>
              </a:extLst>
            </p:cNvPr>
            <p:cNvSpPr/>
            <p:nvPr/>
          </p:nvSpPr>
          <p:spPr>
            <a:xfrm>
              <a:off x="6937649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9D51264-6879-8B2A-C7FB-06A9C9B80B22}"/>
                </a:ext>
              </a:extLst>
            </p:cNvPr>
            <p:cNvSpPr/>
            <p:nvPr/>
          </p:nvSpPr>
          <p:spPr>
            <a:xfrm>
              <a:off x="7202564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C119D1D-9AC7-31F7-081A-626A3B37F24F}"/>
                </a:ext>
              </a:extLst>
            </p:cNvPr>
            <p:cNvSpPr/>
            <p:nvPr/>
          </p:nvSpPr>
          <p:spPr>
            <a:xfrm>
              <a:off x="7429018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AF0F76-122A-325B-8713-C48E7442DC34}"/>
              </a:ext>
            </a:extLst>
          </p:cNvPr>
          <p:cNvSpPr txBox="1"/>
          <p:nvPr/>
        </p:nvSpPr>
        <p:spPr>
          <a:xfrm>
            <a:off x="295542" y="1555648"/>
            <a:ext cx="9848315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Load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Picture 2" descr="Project Jupyter - Wikipedia">
            <a:extLst>
              <a:ext uri="{FF2B5EF4-FFF2-40B4-BE49-F238E27FC236}">
                <a16:creationId xmlns:a16="http://schemas.microsoft.com/office/drawing/2014/main" id="{21B68D9B-1B4D-8662-E2C0-D9640D2D0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464" y="1004944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8857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55050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A3AE9-B2CE-9DA7-37BA-FF8324487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B6E9C-3E6F-D2EF-CAB7-D07E2FEB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BD2284-32FA-EE91-D735-4B29FF027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19BD07C8-42FD-E2A2-F88C-54D14D48D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F47863AB-A632-918C-1D82-CE819ABED7AC}"/>
              </a:ext>
            </a:extLst>
          </p:cNvPr>
          <p:cNvSpPr/>
          <p:nvPr/>
        </p:nvSpPr>
        <p:spPr>
          <a:xfrm>
            <a:off x="9469273" y="2518252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0618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C43FE-1C5A-8083-BE56-EE3FB5C3C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2DF776-0457-67D9-3DDE-25D8D40D572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F12C15-2303-A661-DD94-B610A8A30ECD}"/>
              </a:ext>
            </a:extLst>
          </p:cNvPr>
          <p:cNvSpPr/>
          <p:nvPr/>
        </p:nvSpPr>
        <p:spPr>
          <a:xfrm>
            <a:off x="241421" y="658813"/>
            <a:ext cx="11716281" cy="59014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C61000-E3F7-DC36-CE62-41B252CAAFF5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336034-B98C-ED24-975C-9FD73C89A23B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F8188CA-FDB7-AACB-DE31-DFA8A34A1075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649CA7F-3505-A0B9-EE5A-38FEA5DFD80E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F6C4916-0A2A-CDEB-027D-BF0189956EC4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62F0C0E-7B38-ECDA-AA25-52887902188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B82BB55-671D-2A3A-E803-03D1172D0203}"/>
              </a:ext>
            </a:extLst>
          </p:cNvPr>
          <p:cNvSpPr txBox="1"/>
          <p:nvPr/>
        </p:nvSpPr>
        <p:spPr>
          <a:xfrm>
            <a:off x="295541" y="1204946"/>
            <a:ext cx="11662161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pathlib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</a:t>
            </a:r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pre_tokenizers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Extract the tokenizer name from the config and construct the tokenizer file 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tokenizer_name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tokenizer_name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tokenizer_name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}{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if a tokenizer file already exists at the specified 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If it does, load the tokenizer from that file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tokenizer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from_file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If it doesn't, create a new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tokenizer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WordLevel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unk_token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[UNK]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pre_tokenizer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pre_tokenizers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Whitespace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75EFAE-0C76-C424-38DE-FE2B05AA2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F3F76075-7C34-640F-BBFD-4A7BDD75B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862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5A720-AF56-345F-974A-1D675F656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75629-DD98-C97E-9160-8461A61BE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D47DE-BF9B-E2C8-945E-A5AD41319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Training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Inference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8583B5F-8E15-A02C-0594-9E9EE64C039D}"/>
              </a:ext>
            </a:extLst>
          </p:cNvPr>
          <p:cNvGrpSpPr/>
          <p:nvPr/>
        </p:nvGrpSpPr>
        <p:grpSpPr>
          <a:xfrm>
            <a:off x="2118379" y="5334315"/>
            <a:ext cx="7816942" cy="1099694"/>
            <a:chOff x="2118379" y="5334315"/>
            <a:chExt cx="7816942" cy="109969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7513108-5491-4A97-CACA-6540A0E4FF47}"/>
                </a:ext>
              </a:extLst>
            </p:cNvPr>
            <p:cNvSpPr txBox="1"/>
            <p:nvPr/>
          </p:nvSpPr>
          <p:spPr>
            <a:xfrm>
              <a:off x="7093197" y="5489672"/>
              <a:ext cx="2332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Translated sentence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67E9BDF-B37B-CC2D-4786-1CBBA5F7548A}"/>
                </a:ext>
              </a:extLst>
            </p:cNvPr>
            <p:cNvCxnSpPr>
              <a:cxnSpLocks/>
            </p:cNvCxnSpPr>
            <p:nvPr/>
          </p:nvCxnSpPr>
          <p:spPr>
            <a:xfrm>
              <a:off x="3110669" y="5856675"/>
              <a:ext cx="17764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C8093EB-A1A2-F206-9E57-7EB11FC45D22}"/>
                </a:ext>
              </a:extLst>
            </p:cNvPr>
            <p:cNvCxnSpPr>
              <a:cxnSpLocks/>
            </p:cNvCxnSpPr>
            <p:nvPr/>
          </p:nvCxnSpPr>
          <p:spPr>
            <a:xfrm>
              <a:off x="7104034" y="5860506"/>
              <a:ext cx="21596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BBE30A-D027-3325-1CC0-4B41145759DD}"/>
                </a:ext>
              </a:extLst>
            </p:cNvPr>
            <p:cNvSpPr txBox="1"/>
            <p:nvPr/>
          </p:nvSpPr>
          <p:spPr>
            <a:xfrm>
              <a:off x="2837205" y="5487343"/>
              <a:ext cx="19132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Source sentence</a:t>
              </a:r>
              <a:endParaRPr lang="en-US" b="1" dirty="0"/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9D7663D2-FD90-0CB9-A42B-633CD27CFA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8379" y="5476786"/>
              <a:ext cx="521219" cy="27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France flag">
              <a:extLst>
                <a:ext uri="{FF2B5EF4-FFF2-40B4-BE49-F238E27FC236}">
                  <a16:creationId xmlns:a16="http://schemas.microsoft.com/office/drawing/2014/main" id="{5E9E7C89-5072-3939-E5D0-1EC21CDA66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45" b="17500"/>
            <a:stretch/>
          </p:blipFill>
          <p:spPr bwMode="auto">
            <a:xfrm>
              <a:off x="9426011" y="5417155"/>
              <a:ext cx="509310" cy="3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5CC51D3-120E-6803-EE23-EFC71FFA8BC1}"/>
                </a:ext>
              </a:extLst>
            </p:cNvPr>
            <p:cNvSpPr/>
            <p:nvPr/>
          </p:nvSpPr>
          <p:spPr>
            <a:xfrm>
              <a:off x="4872518" y="5334315"/>
              <a:ext cx="2231516" cy="1044719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Trained model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D216F097-0EF0-961A-76A1-59DE15152E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7126" y="5672009"/>
              <a:ext cx="771525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1D8A484-18C9-FCE2-993E-E61FCECC35E3}"/>
              </a:ext>
            </a:extLst>
          </p:cNvPr>
          <p:cNvGrpSpPr/>
          <p:nvPr/>
        </p:nvGrpSpPr>
        <p:grpSpPr>
          <a:xfrm>
            <a:off x="2124334" y="2694659"/>
            <a:ext cx="6782504" cy="1386821"/>
            <a:chOff x="2124334" y="2694659"/>
            <a:chExt cx="6782504" cy="138682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0A4A7F3-0A2E-7BDE-003A-8A7522DA1A0F}"/>
                </a:ext>
              </a:extLst>
            </p:cNvPr>
            <p:cNvSpPr txBox="1"/>
            <p:nvPr/>
          </p:nvSpPr>
          <p:spPr>
            <a:xfrm>
              <a:off x="2837205" y="2694659"/>
              <a:ext cx="2064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Source sentences</a:t>
              </a:r>
              <a:endParaRPr lang="en-US" b="1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152437B-B082-32B3-C51C-96F1E52691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1999" y="3063078"/>
              <a:ext cx="1925130" cy="9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97A02C-D908-2341-B94B-128E6B857895}"/>
                </a:ext>
              </a:extLst>
            </p:cNvPr>
            <p:cNvSpPr/>
            <p:nvPr/>
          </p:nvSpPr>
          <p:spPr>
            <a:xfrm>
              <a:off x="4887131" y="2814526"/>
              <a:ext cx="2231516" cy="1044719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Training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0977D83-B1EF-CA42-4ED4-C5DAF05F3060}"/>
                </a:ext>
              </a:extLst>
            </p:cNvPr>
            <p:cNvCxnSpPr>
              <a:cxnSpLocks/>
            </p:cNvCxnSpPr>
            <p:nvPr/>
          </p:nvCxnSpPr>
          <p:spPr>
            <a:xfrm>
              <a:off x="2961999" y="3609676"/>
              <a:ext cx="19105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22429E-8288-B828-8678-C32FF8FE707D}"/>
                </a:ext>
              </a:extLst>
            </p:cNvPr>
            <p:cNvSpPr txBox="1"/>
            <p:nvPr/>
          </p:nvSpPr>
          <p:spPr>
            <a:xfrm>
              <a:off x="2837205" y="3614239"/>
              <a:ext cx="2049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Target sentences</a:t>
              </a:r>
              <a:endParaRPr lang="en-US" b="1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2C9570B-9948-2F29-2488-1A80BE464050}"/>
                </a:ext>
              </a:extLst>
            </p:cNvPr>
            <p:cNvCxnSpPr>
              <a:cxnSpLocks/>
            </p:cNvCxnSpPr>
            <p:nvPr/>
          </p:nvCxnSpPr>
          <p:spPr>
            <a:xfrm>
              <a:off x="7118647" y="3336885"/>
              <a:ext cx="16578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0A228FAB-262C-405E-630C-B6FFEC562F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8947" y="2720665"/>
              <a:ext cx="521219" cy="27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France flag">
              <a:extLst>
                <a:ext uri="{FF2B5EF4-FFF2-40B4-BE49-F238E27FC236}">
                  <a16:creationId xmlns:a16="http://schemas.microsoft.com/office/drawing/2014/main" id="{2D7A4DB6-AA6F-BBB1-52EB-BF60D4546D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45" b="17500"/>
            <a:stretch/>
          </p:blipFill>
          <p:spPr bwMode="auto">
            <a:xfrm>
              <a:off x="2124334" y="3609676"/>
              <a:ext cx="509310" cy="3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CDB252-23E1-5046-6C8A-302937DC9D8F}"/>
                </a:ext>
              </a:extLst>
            </p:cNvPr>
            <p:cNvSpPr txBox="1"/>
            <p:nvPr/>
          </p:nvSpPr>
          <p:spPr>
            <a:xfrm>
              <a:off x="7118647" y="2950148"/>
              <a:ext cx="1788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Trained model</a:t>
              </a:r>
              <a:endParaRPr lang="en-US" b="1" dirty="0"/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CCFA289F-74A2-9ADE-616A-98551126F0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826" y="3319480"/>
              <a:ext cx="771525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217EEF37-9225-516D-FE04-65E722A05C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3878" y="3485345"/>
              <a:ext cx="44767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64653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4FD23-142C-1A7F-B400-8CE43797A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9860E5-844E-0DF0-AA71-923B27B723F2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141C76-F293-7FFF-EEE3-5F3E618EA9BD}"/>
              </a:ext>
            </a:extLst>
          </p:cNvPr>
          <p:cNvSpPr/>
          <p:nvPr/>
        </p:nvSpPr>
        <p:spPr>
          <a:xfrm>
            <a:off x="241421" y="658813"/>
            <a:ext cx="11716281" cy="59014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58526C-EAA2-6367-4DFF-1AA5E2CFD11E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9D6353-F5CD-C7B2-F467-24F0ACE5729A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CD195D5-CA22-808F-2128-AE49461AEB0A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EEC7DE-DB3F-185E-84B6-A2F51544C31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81FAD16-D3E8-3CCE-EA40-53574E1C2AE4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10D5725-97FB-CC4E-31D5-9FA08602E1B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EF6E54E-DD7E-BD64-70B0-561138CFFAC8}"/>
              </a:ext>
            </a:extLst>
          </p:cNvPr>
          <p:cNvSpPr txBox="1"/>
          <p:nvPr/>
        </p:nvSpPr>
        <p:spPr>
          <a:xfrm>
            <a:off x="295541" y="1204946"/>
            <a:ext cx="11662161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	 # Create a trainer for the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trainer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trainers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WordLevelTrainer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min_frequency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special_tokens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[UNK]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Train the tokenizer on the provided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train_from_iterator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[language]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trainer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trainer</a:t>
            </a: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Save the trained tokenizer to the specified 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tokenizer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1D6EE4-BBB3-2FA2-453B-3E051F165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D43E9589-CB70-8642-6241-6BEDBDF76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1895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D43E3-361A-D7A3-FF10-883111EFC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8DDB2E1-1B29-5061-A296-3ECD1A4569E3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703319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7B0699-340D-3B57-194C-CB1C6F29970D}"/>
              </a:ext>
            </a:extLst>
          </p:cNvPr>
          <p:cNvSpPr/>
          <p:nvPr/>
        </p:nvSpPr>
        <p:spPr>
          <a:xfrm>
            <a:off x="234298" y="649463"/>
            <a:ext cx="11716281" cy="59014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308F6C-F20A-A987-AD02-9E17C10F6C2A}"/>
              </a:ext>
            </a:extLst>
          </p:cNvPr>
          <p:cNvSpPr/>
          <p:nvPr/>
        </p:nvSpPr>
        <p:spPr>
          <a:xfrm>
            <a:off x="234298" y="649463"/>
            <a:ext cx="11722608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063702E-3EAA-05AE-0AE7-6514EED60A64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0A5ACAE-87F4-D21C-AFD6-D4D0662DE2E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AE50819-C463-5D65-DB7B-D3F242A7BAB3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FFB113-64F3-BA79-15C6-404815C545E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45131C1-4BDE-B2C1-3AF3-264B86925631}"/>
              </a:ext>
            </a:extLst>
          </p:cNvPr>
          <p:cNvSpPr txBox="1"/>
          <p:nvPr/>
        </p:nvSpPr>
        <p:spPr>
          <a:xfrm>
            <a:off x="295541" y="1204946"/>
            <a:ext cx="11563667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Load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Load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CB09A-969E-C40C-7366-DCF779928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0931F7-5CE3-4747-39C2-1299CD6D4D29}"/>
              </a:ext>
            </a:extLst>
          </p:cNvPr>
          <p:cNvSpPr/>
          <p:nvPr/>
        </p:nvSpPr>
        <p:spPr>
          <a:xfrm>
            <a:off x="1382312" y="658812"/>
            <a:ext cx="438609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nb_get_tokenizer.ipynb</a:t>
            </a:r>
            <a:endParaRPr lang="en-US" dirty="0"/>
          </a:p>
        </p:txBody>
      </p:sp>
      <p:pic>
        <p:nvPicPr>
          <p:cNvPr id="5" name="Picture 2" descr="Project Jupyter - Wikipedia">
            <a:extLst>
              <a:ext uri="{FF2B5EF4-FFF2-40B4-BE49-F238E27FC236}">
                <a16:creationId xmlns:a16="http://schemas.microsoft.com/office/drawing/2014/main" id="{A02D1EE1-C7D7-011D-06B6-BAF3FB724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150" y="695501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9390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94C35-BF18-05D7-9FA7-60F62FFB2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C03ED47-89DF-7D1D-E0EF-11DE47F4808E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7511754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8FBDDA-4327-F0AA-81EB-DC0BC367DA54}"/>
              </a:ext>
            </a:extLst>
          </p:cNvPr>
          <p:cNvSpPr/>
          <p:nvPr/>
        </p:nvSpPr>
        <p:spPr>
          <a:xfrm>
            <a:off x="234298" y="649464"/>
            <a:ext cx="11716281" cy="61228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CE01D1-7AD2-70E4-7C1C-E16420952DC2}"/>
              </a:ext>
            </a:extLst>
          </p:cNvPr>
          <p:cNvSpPr/>
          <p:nvPr/>
        </p:nvSpPr>
        <p:spPr>
          <a:xfrm>
            <a:off x="234298" y="649463"/>
            <a:ext cx="11722608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A131BD-A632-060C-5C10-C5EAEB524739}"/>
              </a:ext>
            </a:extLst>
          </p:cNvPr>
          <p:cNvSpPr/>
          <p:nvPr/>
        </p:nvSpPr>
        <p:spPr>
          <a:xfrm>
            <a:off x="1382312" y="658812"/>
            <a:ext cx="438609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nb_get_tokenizer.ipynb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7B77E1-7520-7FFC-5D7E-138EE20DAF9A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E31DCEB-6BBA-AF26-2A3C-243949C49E7C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7362BD9-8EB6-F0A8-D1D4-0CE59F77DEB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54D68A3-B20E-0701-A5DB-7DF0E90F727E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B4FB037-4FB7-A00C-E973-AC5487ED5C7F}"/>
              </a:ext>
            </a:extLst>
          </p:cNvPr>
          <p:cNvSpPr txBox="1"/>
          <p:nvPr/>
        </p:nvSpPr>
        <p:spPr>
          <a:xfrm>
            <a:off x="295541" y="1204946"/>
            <a:ext cx="11563667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Explore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vocabulary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vocabulary size: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Target vocabulary size: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source tokenizer encodes/decodes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tokenizer encodes 'I love you':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 love you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tokenizer decodes [131, 3181, 345]: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131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3181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345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689DD-E436-6800-1916-05D6B8C7F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DEE343-D37A-7E00-A070-363101648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41" y="4227856"/>
            <a:ext cx="5730737" cy="800169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3A8029FA-33F8-332F-930C-3EA060026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150" y="695501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8891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1038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C898BA-C2C7-9A48-7FFE-C5BCBA6F5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62147941-0B44-E531-B337-D94FD9546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0C5F6CFF-A5BD-70F0-6976-3B3EDDEB4F82}"/>
              </a:ext>
            </a:extLst>
          </p:cNvPr>
          <p:cNvSpPr/>
          <p:nvPr/>
        </p:nvSpPr>
        <p:spPr>
          <a:xfrm rot="16200000">
            <a:off x="6512429" y="1706401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38B815-839C-D218-9125-98E0045FBD80}"/>
              </a:ext>
            </a:extLst>
          </p:cNvPr>
          <p:cNvSpPr/>
          <p:nvPr/>
        </p:nvSpPr>
        <p:spPr>
          <a:xfrm>
            <a:off x="5956419" y="2327425"/>
            <a:ext cx="1598063" cy="11693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7633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triu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diagonal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585C2E-7CD0-0E1F-1C98-0DA48AE41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4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528C8-EE06-153D-96D4-1ECA9678A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ACBBE4-02EA-E772-34AE-2B5D9DBB7B2D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82780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Create encoder mask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C8AB5-C6D4-0541-15A2-34DBF2AC1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E2EF44-D617-936B-8638-CD82CA53233F}"/>
              </a:ext>
            </a:extLst>
          </p:cNvPr>
          <p:cNvSpPr/>
          <p:nvPr/>
        </p:nvSpPr>
        <p:spPr>
          <a:xfrm>
            <a:off x="88901" y="612774"/>
            <a:ext cx="12014198" cy="61877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C929B4-AD9A-2AFB-4CC3-6ACE3974345E}"/>
              </a:ext>
            </a:extLst>
          </p:cNvPr>
          <p:cNvSpPr/>
          <p:nvPr/>
        </p:nvSpPr>
        <p:spPr>
          <a:xfrm>
            <a:off x="88900" y="612774"/>
            <a:ext cx="12014198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707F23-C974-005B-5EFB-9B18A00D10C9}"/>
              </a:ext>
            </a:extLst>
          </p:cNvPr>
          <p:cNvSpPr/>
          <p:nvPr/>
        </p:nvSpPr>
        <p:spPr>
          <a:xfrm>
            <a:off x="1236914" y="622123"/>
            <a:ext cx="307016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01A142-D5D4-6C17-C76B-1D3EE54912D8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ABCCDB3-4EC9-1077-5DCA-B5343E32B58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579E029-8571-0A49-8FC5-9D9307E34603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43EDE7C-C7F2-FE32-3F66-9084A962D05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8D709CA-486A-D1C3-F454-65C02805FCBF}"/>
              </a:ext>
            </a:extLst>
          </p:cNvPr>
          <p:cNvSpPr txBox="1"/>
          <p:nvPr/>
        </p:nvSpPr>
        <p:spPr>
          <a:xfrm>
            <a:off x="150143" y="1168257"/>
            <a:ext cx="11952956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encoder 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(1,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47D0551-8DF6-AC90-6E63-49FC92BC7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864" y="4326067"/>
            <a:ext cx="3568479" cy="1102984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13CBC44-7713-69B3-9171-81634833C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864" y="5563318"/>
            <a:ext cx="5236139" cy="1102983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6" name="Picture 2" descr="Project Jupyter - Wikipedia">
            <a:extLst>
              <a:ext uri="{FF2B5EF4-FFF2-40B4-BE49-F238E27FC236}">
                <a16:creationId xmlns:a16="http://schemas.microsoft.com/office/drawing/2014/main" id="{18518883-BAC3-EF60-DCA4-202473AAD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68" y="6478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7473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DDE1B-0F55-4935-3869-B887A6644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BB8F71-D932-95BA-A3B1-7CD2D08DA73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916109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Create padding mask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2B6EFE-9724-2A50-0C6D-4E0FEE634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7BA15CE-CC7B-B84D-A5EA-D915055A076D}"/>
              </a:ext>
            </a:extLst>
          </p:cNvPr>
          <p:cNvSpPr/>
          <p:nvPr/>
        </p:nvSpPr>
        <p:spPr>
          <a:xfrm>
            <a:off x="88901" y="612774"/>
            <a:ext cx="12014198" cy="61877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4C70C2-B340-CDB9-EBDA-C0AA4AB00123}"/>
              </a:ext>
            </a:extLst>
          </p:cNvPr>
          <p:cNvSpPr/>
          <p:nvPr/>
        </p:nvSpPr>
        <p:spPr>
          <a:xfrm>
            <a:off x="88900" y="612774"/>
            <a:ext cx="12014198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D9CAEE-B41E-6904-6690-0096ABD014AB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0C15995-38D1-3AEC-1878-E8E763610197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F9AC545-92E0-92AF-9423-D5B0423A9F8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348A971-F899-D131-418D-4D9A62DD21F0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A633293-EBB2-ED02-54B5-851C10506663}"/>
              </a:ext>
            </a:extLst>
          </p:cNvPr>
          <p:cNvSpPr txBox="1"/>
          <p:nvPr/>
        </p:nvSpPr>
        <p:spPr>
          <a:xfrm>
            <a:off x="150145" y="1168257"/>
            <a:ext cx="11952954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padding mask #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150168-C421-A160-2A2A-6B3F3F170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025" y="5115385"/>
            <a:ext cx="5534134" cy="57781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C747AC-3E89-80A0-D0C6-EA65E447E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025" y="5871059"/>
            <a:ext cx="4713384" cy="748333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A1F49A-8A33-8DD9-512A-08FB00CBC438}"/>
              </a:ext>
            </a:extLst>
          </p:cNvPr>
          <p:cNvSpPr/>
          <p:nvPr/>
        </p:nvSpPr>
        <p:spPr>
          <a:xfrm>
            <a:off x="1236914" y="622123"/>
            <a:ext cx="307016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pic>
        <p:nvPicPr>
          <p:cNvPr id="10" name="Picture 2" descr="Project Jupyter - Wikipedia">
            <a:extLst>
              <a:ext uri="{FF2B5EF4-FFF2-40B4-BE49-F238E27FC236}">
                <a16:creationId xmlns:a16="http://schemas.microsoft.com/office/drawing/2014/main" id="{653EC9D4-3471-630C-56F7-A58FBDA50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68" y="6478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1851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E6A94-3192-8AD1-3804-2FC725DDF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D2E6E43-083A-9378-7CE1-66985B08A3B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682528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Create causal mask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1B5570-89DF-FD3E-A502-0174A673F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53A3AF-E4E3-28D1-418F-2BFDA423B215}"/>
              </a:ext>
            </a:extLst>
          </p:cNvPr>
          <p:cNvSpPr/>
          <p:nvPr/>
        </p:nvSpPr>
        <p:spPr>
          <a:xfrm>
            <a:off x="88901" y="612774"/>
            <a:ext cx="12014197" cy="61595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073500-0E00-1AB6-7FD2-EFE528917933}"/>
              </a:ext>
            </a:extLst>
          </p:cNvPr>
          <p:cNvSpPr/>
          <p:nvPr/>
        </p:nvSpPr>
        <p:spPr>
          <a:xfrm>
            <a:off x="88900" y="612774"/>
            <a:ext cx="12014197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AE63A4-FE0E-338F-6798-C174904713B5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EFB9297-EB92-C2D6-9835-7F30A0A9F5A1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CCAABC4-B9B6-8D69-0B74-D8F425D2633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66016A6-3A62-4FBE-FF73-F1BE5D60416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DEAC90D-42FE-C9AC-05E7-4ACAA9B3B854}"/>
              </a:ext>
            </a:extLst>
          </p:cNvPr>
          <p:cNvSpPr txBox="1"/>
          <p:nvPr/>
        </p:nvSpPr>
        <p:spPr>
          <a:xfrm>
            <a:off x="150143" y="1168257"/>
            <a:ext cx="11952955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causal mask #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E1E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8DD456-B3C6-D56A-00B9-363C5347D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871" y="4102266"/>
            <a:ext cx="5401083" cy="563918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6B5ED1-CB0E-DDEF-06FB-BC9D8C3F3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872" y="4790537"/>
            <a:ext cx="5401083" cy="1857385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2DBD91-CAC3-033C-9722-15AA1E517C75}"/>
              </a:ext>
            </a:extLst>
          </p:cNvPr>
          <p:cNvSpPr/>
          <p:nvPr/>
        </p:nvSpPr>
        <p:spPr>
          <a:xfrm>
            <a:off x="1236914" y="622123"/>
            <a:ext cx="307016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pic>
        <p:nvPicPr>
          <p:cNvPr id="10" name="Picture 2" descr="Project Jupyter - Wikipedia">
            <a:extLst>
              <a:ext uri="{FF2B5EF4-FFF2-40B4-BE49-F238E27FC236}">
                <a16:creationId xmlns:a16="http://schemas.microsoft.com/office/drawing/2014/main" id="{E033F704-2481-1D2B-604F-8315E8C6B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68" y="6478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2379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8E86B-F3E6-95EA-3831-2EE59B6C3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CF30EEE-FAA2-4238-A9C2-A07B15DC8420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915254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Create decoder mask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F1C7CD-30D6-A4F4-C5F4-B25E96E42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F2422BE-F1DF-8AB0-89E8-A28B8F48AAAE}"/>
              </a:ext>
            </a:extLst>
          </p:cNvPr>
          <p:cNvSpPr/>
          <p:nvPr/>
        </p:nvSpPr>
        <p:spPr>
          <a:xfrm>
            <a:off x="88901" y="612774"/>
            <a:ext cx="12014197" cy="61877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759831-53FD-EE2B-19B9-DA76FB1BA28E}"/>
              </a:ext>
            </a:extLst>
          </p:cNvPr>
          <p:cNvSpPr/>
          <p:nvPr/>
        </p:nvSpPr>
        <p:spPr>
          <a:xfrm>
            <a:off x="88900" y="612774"/>
            <a:ext cx="12014197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F621177-F2A5-1684-B6D0-050B5BDEDD0E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FA304BB-09F1-0600-3EE9-01680525241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E0E272A-2B32-3B7B-400B-EF6DE695A78C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A7292CE-6344-E2F8-FC15-BB4933354CE0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0F2D08D-6119-FAF1-AB59-D4782BFAB1AF}"/>
              </a:ext>
            </a:extLst>
          </p:cNvPr>
          <p:cNvSpPr txBox="1"/>
          <p:nvPr/>
        </p:nvSpPr>
        <p:spPr>
          <a:xfrm>
            <a:off x="150143" y="1168257"/>
            <a:ext cx="11952955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decoder mask #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E1E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B2472F-4F02-AA31-CC6E-625D8632F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702" y="3306236"/>
            <a:ext cx="5168908" cy="539677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4BEC42-784B-B15F-9415-73B2FD29B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702" y="4804683"/>
            <a:ext cx="5168908" cy="1857385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50A5F1-F34B-C6DE-59CB-ED4F83334881}"/>
              </a:ext>
            </a:extLst>
          </p:cNvPr>
          <p:cNvSpPr/>
          <p:nvPr/>
        </p:nvSpPr>
        <p:spPr>
          <a:xfrm>
            <a:off x="1236914" y="622123"/>
            <a:ext cx="307016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pic>
        <p:nvPicPr>
          <p:cNvPr id="10" name="Picture 2" descr="Project Jupyter - Wikipedia">
            <a:extLst>
              <a:ext uri="{FF2B5EF4-FFF2-40B4-BE49-F238E27FC236}">
                <a16:creationId xmlns:a16="http://schemas.microsoft.com/office/drawing/2014/main" id="{8B021716-2879-BAA1-ABE0-054181D23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68" y="6478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213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9A1D-1680-2025-9238-4CDA0607D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72818-7DDB-8F47-58A5-068CF4BA7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See the whole picture </a:t>
            </a:r>
          </a:p>
          <a:p>
            <a:r>
              <a:rPr lang="en-US" dirty="0"/>
              <a:t> See detailed map to go from A to Z in the implementation</a:t>
            </a:r>
          </a:p>
          <a:p>
            <a:r>
              <a:rPr lang="en-US" dirty="0"/>
              <a:t>Clean code </a:t>
            </a:r>
          </a:p>
          <a:p>
            <a:pPr lvl="1"/>
            <a:r>
              <a:rPr lang="en-US" dirty="0"/>
              <a:t>Well-structured</a:t>
            </a:r>
          </a:p>
          <a:p>
            <a:pPr lvl="1"/>
            <a:r>
              <a:rPr lang="en-US" dirty="0"/>
              <a:t>Modular</a:t>
            </a:r>
          </a:p>
          <a:p>
            <a:pPr lvl="1"/>
            <a:r>
              <a:rPr lang="en-US" dirty="0"/>
              <a:t>Well-documented</a:t>
            </a:r>
          </a:p>
          <a:p>
            <a:pPr lvl="1"/>
            <a:r>
              <a:rPr lang="en-US" dirty="0"/>
              <a:t>Testable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8E6E2F-C4F2-9C17-C4A0-AC5380781AEF}"/>
              </a:ext>
            </a:extLst>
          </p:cNvPr>
          <p:cNvSpPr txBox="1"/>
          <p:nvPr/>
        </p:nvSpPr>
        <p:spPr>
          <a:xfrm>
            <a:off x="2224755" y="5153114"/>
            <a:ext cx="7742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ym typeface="Wingdings" panose="05000000000000000000" pitchFamily="2" charset="2"/>
              </a:rPr>
              <a:t> Easy to understand, maintainable and scalable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504884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9005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83A7A-0F53-0F2F-4FD3-4C793CC9F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73AE4-C49E-8FD7-1F93-D2A80CFD5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6CE32C-12B9-BCD8-B2DB-70309A8E6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DFE4072A-A8F4-C6F3-E5D3-C7A8C33E5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07DB018B-4F36-9861-6C6F-669B40234283}"/>
              </a:ext>
            </a:extLst>
          </p:cNvPr>
          <p:cNvSpPr/>
          <p:nvPr/>
        </p:nvSpPr>
        <p:spPr>
          <a:xfrm rot="10800000">
            <a:off x="1923516" y="5680195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746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545E8-8CD5-3B3F-B761-8237A3933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7D8A66E-53ED-54AD-30C3-589B2BA5022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07D210-32C0-D924-EB76-E9BF353E740A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053201-082D-B1EA-5492-095B82B465CD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387588-8C3F-E349-CA2C-CDDEB34BF5A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A41750-B8D5-1985-C2B2-99F707C5AB00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EA9B272-626F-5DB8-D7AB-603E324C8E3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CBCA12F-AB38-308B-A614-D27A08E54722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466B65D-79C6-9D15-EF1C-4400FDFACC3E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127AEBF-DE5B-F699-2229-347162CEF63E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        	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Store the parameters.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7C2762-B67F-5EB2-6E70-45CE547AC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8A158ECF-A56E-B7DC-02EA-C9D4FE703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2964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490CA-4719-64EF-085C-D36E05A80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46437E-325C-AFAB-C6B8-223A1E2FDF3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1D064-D7E6-A40B-44F3-13DBF11221C2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3AAF3B-C4CC-88AC-57C9-815ED5533E55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7EB133-138E-2BB1-81B4-9A0656589FE9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DEF58AF-C859-E3EF-88A3-DAC71110AD95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02B262-7C8B-6394-FB9A-95A57CC26651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962B1DE-8A14-915B-12C4-3346E996F7E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26F7561-7C9F-11DE-BA0A-2094B863FA6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2DEFF0F-645E-255A-9C08-DF73754EECB1}"/>
              </a:ext>
            </a:extLst>
          </p:cNvPr>
          <p:cNvSpPr txBox="1"/>
          <p:nvPr/>
        </p:nvSpPr>
        <p:spPr>
          <a:xfrm>
            <a:off x="295541" y="1204946"/>
            <a:ext cx="11662161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Get the token ids for the special tokens.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sos_token_id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eos_token_id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__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__ method returns the number of items in the dataset.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D0927D-8805-189E-6330-6921B2DD0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B2435048-3DBA-315E-9FF0-3582707A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2408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EFCDC-60D3-AF65-62B5-E5912F880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CDBD53-922C-CED4-7FF4-4A5177DA8700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263F31-A7FC-670E-9964-14CD7E362165}"/>
              </a:ext>
            </a:extLst>
          </p:cNvPr>
          <p:cNvSpPr/>
          <p:nvPr/>
        </p:nvSpPr>
        <p:spPr>
          <a:xfrm>
            <a:off x="241421" y="658813"/>
            <a:ext cx="11716281" cy="59014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D5CB8C-4D2D-F42A-A318-4372372FA208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7596AB-D21E-9ED7-78B9-31CCF8850DA4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8682F41-C035-ED0C-17DE-082CE78BA62B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DA4ED7F-BD8D-0F9C-240B-A9B449E58FC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3FB80B-B0BA-3200-6D3B-C9733027A118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2D76177-88D7-7ACD-0E21-302720A56711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2CA7419-C36E-1C51-E85E-95BD7E5DF805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__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__ method returns the preprocessed data for the item at the given index.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item from the dataset.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item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source and target texts from the item.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Tokenize the source and target texts.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encoder_token_ids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number of padding tokens needed for the encoder and decoder inputs.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decoder_padding_num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B06AA6-CAB8-2F9A-EA44-C592306FF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AEC11DA3-C77B-28C2-E673-BE7D3C69D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8931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A3077-1F3C-A283-C77E-A25C5DDE7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75C4669-30F0-6E98-F0FB-AD2C4990D31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717D59-6EB6-3E5F-24BE-E14AD09D5B83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38E410-0E6C-2666-F175-A064A2716BC1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73436B-DFD5-0CF9-063F-574D4479DD8E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D87D9E-EBD5-93DE-BD34-0A386E10A1D0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FBACA85-3A07-2E67-6C8B-4528F552AE6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0CA4188-9F34-1E75-3D61-84181977599B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0C37A22-FD98-F8D2-A3C8-138311578E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B5D915A-6F91-E074-85AF-AD9D1E63F08D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encoder and decoder inputs and the decoder target.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490A4F-CEC6-FE9F-E0EE-0356504FC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C2971E46-24AF-91F0-6061-0FC8A0616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4228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B451D-B0A3-9977-8FC1-15C22FA6B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C240C68-0592-99AC-7BAA-CD5EA48B94F1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E9E0FE-0D23-88EC-591A-C3793B91E8C2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A32F8A-FC47-87F5-4A5E-B4946A5404D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C966AB-36C6-DBD4-AE8F-0598B2B149C9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35727C-AFBA-1E1B-A65C-BA35034FAEB7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0FE280-BCE7-1082-D169-07FB90AED4C5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87A884C-8C84-E210-A73D-6763184482DA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1B2EF02-2CD7-572B-F617-FFDB3AD28833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6F69955-5AF7-457E-ECE3-EF5F6721E222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masks for the encoder and decoder inputs, (1,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i="1" dirty="0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endParaRPr lang="en-US" b="0" i="1" dirty="0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masks for the decoder inputs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preprocessed data.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995CE4-0B7B-404B-71C5-02BE27A19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D45D8E88-ABFC-A05C-59C1-0695875C9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4124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60608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7EB37-433C-0BA8-BC6C-B7B006B4F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2FDA8-F34C-C460-02E1-EFEC7C843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64763B-AEE5-C308-3ACF-434CC4626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C987FB9-6651-7ACC-F854-CA17AE632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21FD54DE-1869-4483-283D-36B166C8FCED}"/>
              </a:ext>
            </a:extLst>
          </p:cNvPr>
          <p:cNvSpPr/>
          <p:nvPr/>
        </p:nvSpPr>
        <p:spPr>
          <a:xfrm>
            <a:off x="9469273" y="2236240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987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12DBE-A7B9-3596-69A7-E5276EC01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C3EF9B5-76CB-DC2D-F4E6-80CF5046CDC6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C01A752-EC9E-7A5E-655A-00180A02172F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53E477-4EC7-150D-2661-D4FFD47CA8E5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11ABA1-AE4F-FCC5-7235-A772787D0FC3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DEDD82A-8F46-F997-8B8B-1C08E29C4E8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946AA9B-9B9A-69FC-13B9-32C1B2C6EA4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E56E841-8F15-A0C5-F70B-2DDC74B427F1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B99264B-95A2-1951-6E75-A00D873913A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944159E-D7A0-E757-1CF2-419A3656EA84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Preprocessing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236234-0F55-DA9F-2CE0-30A5F4E9B442}"/>
              </a:ext>
            </a:extLst>
          </p:cNvPr>
          <p:cNvSpPr txBox="1"/>
          <p:nvPr/>
        </p:nvSpPr>
        <p:spPr>
          <a:xfrm>
            <a:off x="291979" y="1239144"/>
            <a:ext cx="11202114" cy="550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raw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tokenizers for the source &amp; target languages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sizes of the training, validation, and test sets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0.7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en-US" sz="18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Split the raw dataset into training, validation, and test sets</a:t>
            </a:r>
            <a:endParaRPr lang="en-US" sz="1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train_raw_dataset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val_raw_dataset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test_raw_dataset</a:t>
            </a:r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8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random_split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test_ds_size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6A395B-5F0B-239C-BAA4-BE94DA64F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D308C2D0-72D2-36AC-9790-0AAEA9D81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989" y="885181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631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683E2-BF8B-DAC4-DE08-258ECC743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341B4-B392-567A-B076-CE636588A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approach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03F4EA-7F45-9800-AFA5-C932C14222A8}"/>
              </a:ext>
            </a:extLst>
          </p:cNvPr>
          <p:cNvSpPr txBox="1"/>
          <p:nvPr/>
        </p:nvSpPr>
        <p:spPr>
          <a:xfrm>
            <a:off x="404399" y="1768869"/>
            <a:ext cx="433657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Source code structure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Coding step-by-step 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Notebook demonstration</a:t>
            </a:r>
          </a:p>
          <a:p>
            <a:r>
              <a:rPr lang="en-US" sz="2800" dirty="0"/>
              <a:t> </a:t>
            </a:r>
          </a:p>
          <a:p>
            <a:endParaRPr lang="en-US" sz="2800" dirty="0"/>
          </a:p>
          <a:p>
            <a:r>
              <a:rPr lang="en-US" sz="2800" dirty="0"/>
              <a:t>Example 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F96AFB-AA95-D9B6-259C-3ABF4632F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3AA3F9-3E8B-4F0D-1DC9-5CC376CFA835}"/>
              </a:ext>
            </a:extLst>
          </p:cNvPr>
          <p:cNvSpPr txBox="1"/>
          <p:nvPr/>
        </p:nvSpPr>
        <p:spPr>
          <a:xfrm>
            <a:off x="7876019" y="3276973"/>
            <a:ext cx="42270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7FFF"/>
                </a:solidFill>
              </a:rPr>
              <a:t>A good understanding of transformer 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EAB799-6116-22CA-4BA9-A1C9B181367A}"/>
              </a:ext>
            </a:extLst>
          </p:cNvPr>
          <p:cNvSpPr txBox="1"/>
          <p:nvPr/>
        </p:nvSpPr>
        <p:spPr>
          <a:xfrm>
            <a:off x="1811265" y="2430496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82CB08-F12F-2F84-09A3-4EB83B3697A9}"/>
              </a:ext>
            </a:extLst>
          </p:cNvPr>
          <p:cNvSpPr txBox="1"/>
          <p:nvPr/>
        </p:nvSpPr>
        <p:spPr>
          <a:xfrm>
            <a:off x="1811265" y="3694751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7D0B5-323A-E69B-A020-D220EBD1CFFE}"/>
              </a:ext>
            </a:extLst>
          </p:cNvPr>
          <p:cNvSpPr txBox="1"/>
          <p:nvPr/>
        </p:nvSpPr>
        <p:spPr>
          <a:xfrm>
            <a:off x="9752735" y="2488153"/>
            <a:ext cx="423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C734B7-A066-A30F-8A4D-3419B968E678}"/>
              </a:ext>
            </a:extLst>
          </p:cNvPr>
          <p:cNvSpPr txBox="1"/>
          <p:nvPr/>
        </p:nvSpPr>
        <p:spPr>
          <a:xfrm>
            <a:off x="1811265" y="4957779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+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262515-1A8F-5438-A908-8807100010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333"/>
          <a:stretch/>
        </p:blipFill>
        <p:spPr>
          <a:xfrm>
            <a:off x="4740971" y="1537052"/>
            <a:ext cx="1257300" cy="13255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7DE294-A99B-4A40-54F1-C788D7ECC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0971" y="3182883"/>
            <a:ext cx="2743200" cy="6191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833A34-7CE7-8D49-56FA-BC6AB5021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971" y="4354810"/>
            <a:ext cx="1819275" cy="10477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017F7D-EF48-914A-04E6-182251CB89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570"/>
          <a:stretch/>
        </p:blipFill>
        <p:spPr>
          <a:xfrm>
            <a:off x="4740971" y="5656541"/>
            <a:ext cx="4633362" cy="118342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96935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C1763-3021-2F99-A5B4-EC1570A70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0B864CE-6587-6735-13D8-F6A5F4F3457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6C3825-1412-95BC-3793-1E05C9F6219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7201DF4-457C-3CBB-68CC-E5B2AC7D6119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03F78A-7AEF-2941-238B-5572A48F3B0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35B277D-C93E-C6C1-4C77-06EF47D2780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3018DCF-4533-6C3C-0407-35509D589DD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2D9FAE3-7E41-4EC0-06F3-D1EE30E6627F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7A06665-9B8B-47B9-0C6F-D40888C98AB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AE99529-F2F4-4BD1-2314-2699939F839C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Preprocessing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B57E31-1852-23B4-9F2E-6E162FA28A8A}"/>
              </a:ext>
            </a:extLst>
          </p:cNvPr>
          <p:cNvSpPr txBox="1"/>
          <p:nvPr/>
        </p:nvSpPr>
        <p:spPr>
          <a:xfrm>
            <a:off x="291979" y="1239144"/>
            <a:ext cx="11501217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Preprocess the training, validation, and test sets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4DB917-3E03-9010-8C82-94F754AE6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078D2157-91CF-BA20-C210-6E53A0F2C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989" y="885181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2432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33597-BC4D-D2B4-5F16-EE40E86D6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40AAC7C-2E7F-CE55-0230-4CB22B55962A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75A3847-51A9-7FDB-E912-679A16A75E0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4A421B-6178-D7A4-811E-AE1FDE81BCC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0AAF38F-8DB7-52BC-1EBA-71021D0BA84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FE0666-A818-94C5-35CC-C2A73CDA7360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D3D7A9F-77C3-4F3E-AD35-8DB03EC56BDF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2FA2301-53D5-2120-0353-55273F0BE64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BA03C71-C58F-1DF5-660E-35BB19C566D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D2C3105-C404-2AEA-93E8-238064299592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Preprocessing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CA8B33-F608-AC8A-8F53-045D7FD92258}"/>
              </a:ext>
            </a:extLst>
          </p:cNvPr>
          <p:cNvSpPr txBox="1"/>
          <p:nvPr/>
        </p:nvSpPr>
        <p:spPr>
          <a:xfrm>
            <a:off x="291979" y="1239144"/>
            <a:ext cx="11569584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Create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DataLoaders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for the training, validation, and test sets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test_dataloader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91DEA8-EBBB-A072-6C9D-09C42BA63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FC7641CA-D9A6-BD4A-30A1-BC8277BBF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989" y="885181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271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39158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612C8-AA04-C528-371E-0C103CDDC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36964-FE23-BF0A-BFDF-DCEE51D72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9E9773-DC5D-0CCC-09B0-FFA0A71BE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D8C00AFE-BEE8-87BC-89EC-195FD1B9B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7458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81646-F1EB-38B6-4542-65A0341B3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03096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FCA75-9B8B-3269-63C5-724867B33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951FF-39CA-65A6-EEC8-B91BCA905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6B33D0-1F3E-4408-45DA-8DC4661AF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C7C0CE5D-0B8D-8B4A-918D-97F8B8AFB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085AE3DF-E34D-8DCD-D089-11DB50121B6A}"/>
              </a:ext>
            </a:extLst>
          </p:cNvPr>
          <p:cNvSpPr/>
          <p:nvPr/>
        </p:nvSpPr>
        <p:spPr>
          <a:xfrm>
            <a:off x="11350862" y="5671649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40CC13-25A6-B2FC-7D68-71F5AA8E7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998666F5-5C13-4C2A-2AF8-5B5A2E344442}"/>
              </a:ext>
            </a:extLst>
          </p:cNvPr>
          <p:cNvSpPr/>
          <p:nvPr/>
        </p:nvSpPr>
        <p:spPr>
          <a:xfrm rot="1719390">
            <a:off x="2981472" y="5621353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18ADDEA4-56C6-05B6-DD87-1DB03E2ECA5A}"/>
              </a:ext>
            </a:extLst>
          </p:cNvPr>
          <p:cNvSpPr/>
          <p:nvPr/>
        </p:nvSpPr>
        <p:spPr>
          <a:xfrm rot="8283348">
            <a:off x="782322" y="5671648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6426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9F62C-6C29-7F50-5854-01DF2C455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68E6F3-1D91-B1D5-6EEE-A466017C01B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Input Embedding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F79999-E047-701A-9A28-5231D28C3E4D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41A209-D2BC-7DC3-7DE6-AC5ABE67A154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1648DC-79C9-EE52-367E-C44AB412DDDF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A16B74F-3214-9541-AD6F-1FCC0B428465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24F9EAE-7DA7-0580-7C77-8BE8454D2E9B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C661191-C2A1-D0F2-0317-1CA5B43F7A9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F625F41-5091-5D1F-DDF7-FDBF3CECE16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8A31F07-DF4F-E59A-15E1-8DB182160566}"/>
              </a:ext>
            </a:extLst>
          </p:cNvPr>
          <p:cNvSpPr txBox="1"/>
          <p:nvPr/>
        </p:nvSpPr>
        <p:spPr>
          <a:xfrm>
            <a:off x="295541" y="1204946"/>
            <a:ext cx="11662161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embedding layer to the input,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and then scales the result by the square root of the embedding dimensionality.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		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815D4C-DEF1-A28F-A8EA-EE72E4A59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B823522F-5678-FD12-34D6-68237C7E3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5781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DDB13-C2FD-93F8-D8E7-04E478C6A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306BA7-BB08-581A-60B0-2A3F469611F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Input Embedding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7B20EA-51D9-7047-7E31-5CD01AE6FD02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03DACF-5D99-B21B-13BD-3EA36155D811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7B9BD7-CFC8-41C8-A9AA-4E7B3B308C11}"/>
              </a:ext>
            </a:extLst>
          </p:cNvPr>
          <p:cNvSpPr/>
          <p:nvPr/>
        </p:nvSpPr>
        <p:spPr>
          <a:xfrm>
            <a:off x="1382312" y="658812"/>
            <a:ext cx="46510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nb_input_embedding.ipynb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F381A-A836-50F1-96E2-EDBB14C91C31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2C2CFE8-FCD6-13D5-E0DA-D4A0F5D6FAB9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F14B960-121F-FCED-1E8E-1DE3B4E0097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2451D17-CF6F-4435-AF16-25A8B185AA63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0CCCDE2-7E98-98B0-809B-9D72967FA7D3}"/>
              </a:ext>
            </a:extLst>
          </p:cNvPr>
          <p:cNvSpPr txBox="1"/>
          <p:nvPr/>
        </p:nvSpPr>
        <p:spPr>
          <a:xfrm>
            <a:off x="295541" y="1158291"/>
            <a:ext cx="7018831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parammeters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our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input_embedding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Suppose a batch of 2 sequences	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sequences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</a:t>
            </a:r>
          </a:p>
          <a:p>
            <a:endParaRPr lang="en-US" dirty="0">
              <a:solidFill>
                <a:srgbClr val="E1EFFF"/>
              </a:solidFill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our sequences through the input embedding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sequences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DADA98-DA6B-2FFE-DB2E-4A12F75EE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098CE5-2798-C748-E0A2-70E60AA8F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916" y="2585162"/>
            <a:ext cx="4712787" cy="2526627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B33937-9DE4-1C8B-E402-51C572E735AC}"/>
              </a:ext>
            </a:extLst>
          </p:cNvPr>
          <p:cNvSpPr txBox="1"/>
          <p:nvPr/>
        </p:nvSpPr>
        <p:spPr>
          <a:xfrm>
            <a:off x="7125617" y="1249310"/>
            <a:ext cx="4901539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14" name="Picture 2" descr="Project Jupyter - Wikipedia">
            <a:extLst>
              <a:ext uri="{FF2B5EF4-FFF2-40B4-BE49-F238E27FC236}">
                <a16:creationId xmlns:a16="http://schemas.microsoft.com/office/drawing/2014/main" id="{3C27F47E-6903-E88C-AAA8-313FCA690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0954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3448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269BE-9001-6A7B-774A-C5D74C25C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69425-1582-A761-7DE6-7F03A3422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2761F3-E78A-868B-19C5-D71AEB286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C47C39DD-4EA9-E66D-28CA-D9401AA69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589FFD5D-29DE-772F-E08F-D7B34DB60A5B}"/>
              </a:ext>
            </a:extLst>
          </p:cNvPr>
          <p:cNvSpPr/>
          <p:nvPr/>
        </p:nvSpPr>
        <p:spPr>
          <a:xfrm>
            <a:off x="11353800" y="5389636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9EF15-0AE6-7361-8899-A402FFA5B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0869534B-FAE0-3F49-DB0D-D1D918DC965A}"/>
              </a:ext>
            </a:extLst>
          </p:cNvPr>
          <p:cNvSpPr/>
          <p:nvPr/>
        </p:nvSpPr>
        <p:spPr>
          <a:xfrm rot="1719390">
            <a:off x="3421902" y="5356435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9757BA71-CEAC-A465-9FF4-245C1BFA580D}"/>
              </a:ext>
            </a:extLst>
          </p:cNvPr>
          <p:cNvSpPr/>
          <p:nvPr/>
        </p:nvSpPr>
        <p:spPr>
          <a:xfrm rot="8283348">
            <a:off x="572532" y="5389638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288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57780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972D2-4D11-9783-0CDA-30813DA84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4F22A4-2272-9F09-1852-25127761C16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Positional Encoding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25881E-1B29-6C54-BB25-CE6B25746593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F2D450-8DD5-91A6-1436-2BC72A3B507A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B6C857-4866-B50C-E255-C852793774F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8544453-B132-244B-A738-204DCB3AFB3A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22DAC1-5167-D852-1398-B5DFF241676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70B8CC-67BB-3320-7611-BC42DFA7FDB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2780EC1-0E35-79F1-C7A9-6A057313D4D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48CCF38-AF7D-61A7-1051-245AD5C5894A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Compute the positional encodings once in log space.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position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base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10000.0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div_term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Compute the positional encodings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sin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div_term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cos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div_term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Register the positional encodings as a buffer.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register_buffer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55783D-2E05-9C49-9A25-0014A83E6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025AC5B2-C65E-972A-C8DD-94B5F67F5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95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98B91-163D-7051-C3C7-B97046A94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CE8A79F-4777-16E9-03CB-D79B8A60B9F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Positional Encoding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573E4C-3C23-9438-B75F-DED2A272F017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B3CBA3-9D7C-0232-3B86-B384E0C2B4CA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50A195-5DC4-DAD4-331F-2BCA9FF44011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8288EB4-052F-EDA7-A65C-4B27C9A7E0E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1620795-447E-D758-1BAF-1A2FBEB8975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67D7B9B-9A54-BAD9-DC63-51940ACB6248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E7DD6F0-7F05-21B6-D0F1-89A24E279DD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7D5F863-B57B-EBFD-1955-F1737B43C613}"/>
              </a:ext>
            </a:extLst>
          </p:cNvPr>
          <p:cNvSpPr txBox="1"/>
          <p:nvPr/>
        </p:nvSpPr>
        <p:spPr>
          <a:xfrm>
            <a:off x="295541" y="1204946"/>
            <a:ext cx="11662161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embeded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sequence):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Add the positional encodings to the input embeddings,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Then apply dropout to the result.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:]).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requires_grad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self.pe[:, :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x.shape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[1], :] is to adapt the shape of decoder input in case of 	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traning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or inference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1FE655-C504-B32F-127A-69F4C2826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0768DCCA-36BA-58BE-BE76-1EB8CE10F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6149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6301C-357B-BF48-454B-150ABFBC5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54445D-5490-538D-39E1-4C5BD95F85D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Positional Encoding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702D94-E3E9-2D79-6F7A-38C010685C91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9C2AAD-FEC5-822D-A4B4-607EDF19BCB5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63F4ED-657B-AE58-E776-D05FD938520B}"/>
              </a:ext>
            </a:extLst>
          </p:cNvPr>
          <p:cNvSpPr/>
          <p:nvPr/>
        </p:nvSpPr>
        <p:spPr>
          <a:xfrm>
            <a:off x="1382312" y="658812"/>
            <a:ext cx="4713688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nb_positional_encoding.ipynb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258140-41CB-90F2-D223-64D725097936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ED80FD4-CFF2-FA7A-5699-7EFABE78DE74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115802-13CB-F1EE-A7E8-E17853C7B75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2AAFCD2-666A-AB5A-EF5F-1276E86D4EC1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78B6781-431B-199B-B23C-05652CBC7455}"/>
              </a:ext>
            </a:extLst>
          </p:cNvPr>
          <p:cNvSpPr txBox="1"/>
          <p:nvPr/>
        </p:nvSpPr>
        <p:spPr>
          <a:xfrm>
            <a:off x="295541" y="1158291"/>
            <a:ext cx="7018831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parammeters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our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pos_encoding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embedded sequence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40424E-3AF8-8CDB-CC2A-20AFC9655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2C286C-B35E-55D8-553E-4359A02006FC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our sequences through the positional encoding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513055-6EC3-BB91-C8A6-3B8D430A0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8" y="3875786"/>
            <a:ext cx="4832086" cy="1145126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5B923EAE-4FD4-4BED-84F3-569FCACE1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734" y="684549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9685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DE31D-202C-EA21-FA07-3B6C2534E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21286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CA6A3-16CE-E3C8-7309-186A971C6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50BF1-D898-BAFF-EF8C-322ABEAD5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2B15A8-46CC-4D0E-49D9-41D2050F4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E45FE76C-0047-309D-B48B-1EC4211C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CFA59EFE-A75E-9471-189F-63A7E0FC2D45}"/>
              </a:ext>
            </a:extLst>
          </p:cNvPr>
          <p:cNvSpPr/>
          <p:nvPr/>
        </p:nvSpPr>
        <p:spPr>
          <a:xfrm>
            <a:off x="11353800" y="5128695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56DB60-1FE9-A9CE-DA92-F1D660D94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A994EE2E-3E29-FEE0-DF0F-90D1D20B4371}"/>
              </a:ext>
            </a:extLst>
          </p:cNvPr>
          <p:cNvSpPr/>
          <p:nvPr/>
        </p:nvSpPr>
        <p:spPr>
          <a:xfrm rot="1719390">
            <a:off x="3019312" y="4565523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AD67E41E-707B-2005-ADAA-EC0A39957167}"/>
              </a:ext>
            </a:extLst>
          </p:cNvPr>
          <p:cNvSpPr/>
          <p:nvPr/>
        </p:nvSpPr>
        <p:spPr>
          <a:xfrm rot="9444431">
            <a:off x="760538" y="4628863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00395B1A-67C2-9137-3DF5-7A47C14D8D0D}"/>
              </a:ext>
            </a:extLst>
          </p:cNvPr>
          <p:cNvSpPr/>
          <p:nvPr/>
        </p:nvSpPr>
        <p:spPr>
          <a:xfrm rot="19994536">
            <a:off x="3020584" y="3481714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1805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D7319-EA1A-E425-5B2E-FC6BFB860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174B382-BBCD-666D-ABDE-2FC38C3F9083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38E80D-7F84-B0B1-99AF-8BB46009CDA4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15C283-8FD0-9560-BC7D-CAF82A652514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18833F-8BE0-0F0B-61D6-67A70B6ECC5E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999515-DB06-9A33-EC4B-DBF8A9C36D1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F845526-1B73-7542-DEB6-F35BD5BF3242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B60259-7853-B8BB-1F99-50E56E148015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DBFA7C8-3306-27AB-7AE2-091B3F21903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0261F66-D13D-1FA2-7FE7-402E387FA7F0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Ensure that the embedding dimensionality is divisible by the number of heads.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num_heads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should be zero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linear transformations for the queries, keys, values, and output.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w_q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w_v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w_o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dropout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DF6218-B5EA-381C-A614-C17D7D14E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8594A769-4F84-2761-7033-2D22059C2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5546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43B6-119B-C949-4366-37292F507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23093A-A3FF-8A36-BC31-BD681950447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91118E-369F-04A5-840F-886C011683E6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6F2EB8-C20C-C5A5-0704-BC16049B2C0F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47C478-C920-BE6E-EA97-4FEE9379980B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70527DC-C3CA-21E8-1C40-D562C33A04E1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61DA8AF-4167-B82F-912C-1A94C6A0D0F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E64F398-9065-4844-0549-0CAF1C7D727F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ABC0E6F-BC1D-AFAF-79FF-AE97CA1D23C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C35FD9B-84A9-365F-C739-FFD184944BFE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attention function calculates the attention scores for a given query, key, and value.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staticmethod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mask: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attention scores.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key_k.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mask, if provided.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masked_fill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(mask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1e9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dropout function to the attention scores.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weighted sum of the values, along with the attention scores.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B7F38E-2532-9CF2-8335-0C35371F9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923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0B380-BC81-1234-C564-CEA87765C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A0DFB81-13DA-1678-C344-70266F06CCC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FD68E9-A9AD-603B-27A7-A19C3F92108B}"/>
              </a:ext>
            </a:extLst>
          </p:cNvPr>
          <p:cNvSpPr/>
          <p:nvPr/>
        </p:nvSpPr>
        <p:spPr>
          <a:xfrm>
            <a:off x="241421" y="658813"/>
            <a:ext cx="11861679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F37C05-71E8-67E3-805A-08E962870792}"/>
              </a:ext>
            </a:extLst>
          </p:cNvPr>
          <p:cNvSpPr/>
          <p:nvPr/>
        </p:nvSpPr>
        <p:spPr>
          <a:xfrm>
            <a:off x="234298" y="658813"/>
            <a:ext cx="11868802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733170-B1F4-1FE2-B0A6-35ADC5C84F1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283F517-55B3-99FE-C927-71D22D21C167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6ABA481-C141-3584-6F04-227EF0924A32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55053E8-5AC2-09A2-F119-A25653679EF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B228C1A-4EC1-21ED-8AA3-F7E03BF5EE30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FA28841-D0B3-EA2E-E977-14F1041218F9}"/>
              </a:ext>
            </a:extLst>
          </p:cNvPr>
          <p:cNvSpPr txBox="1"/>
          <p:nvPr/>
        </p:nvSpPr>
        <p:spPr>
          <a:xfrm>
            <a:off x="241421" y="1204946"/>
            <a:ext cx="11861679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The forward method is called when we pass input data into this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query,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key,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value,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query | key | value: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mask: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linear transformations to the query, key, and value.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w_q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(query)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(key)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w_v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(value)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Reshape and transpose the queries, keys, and values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C91F6A-B6ED-CCCB-92B3-3D02B5949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0FD721D3-E730-D272-BC21-D625A38E3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6424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4C56E-9955-33E1-B50A-F27B5B1A7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BBC021-4EAC-BD13-02E7-B37C1C72E7D3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DFB2AE-F3D7-B2A5-41DB-FAB37C62C0E5}"/>
              </a:ext>
            </a:extLst>
          </p:cNvPr>
          <p:cNvSpPr/>
          <p:nvPr/>
        </p:nvSpPr>
        <p:spPr>
          <a:xfrm>
            <a:off x="241421" y="658813"/>
            <a:ext cx="11716281" cy="4516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550592-F4A4-CA29-30C9-B5E560E7277E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4D03AF-D391-7573-87A2-BD07C0E9A33A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B48C73D-7F79-DE2E-528B-280A462287FB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B885ED-10F6-1D65-B2B1-35A72948817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3039E2C-1C01-7725-4FB5-4BF3B1D779D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2CB6BB-10AD-28E5-D5D8-3BB0802F437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B1D137F-2623-D1A7-C11C-8EC629C8844F}"/>
              </a:ext>
            </a:extLst>
          </p:cNvPr>
          <p:cNvSpPr txBox="1"/>
          <p:nvPr/>
        </p:nvSpPr>
        <p:spPr>
          <a:xfrm>
            <a:off x="295542" y="1204946"/>
            <a:ext cx="11655038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# Calculate the attention.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_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Concatenate the attention heads.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 -&gt;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 -&gt;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	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attention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contiguous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output linear transformation and return the result.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D08BA7-2471-C747-AB3C-18A9A7335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411BBEBF-969F-0803-693B-70A388392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8840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621C9-0E10-969E-B243-68AB616D8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758BBE-F229-66C7-082C-4C66B98C8EFE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Attention without mask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5BCB07-CCE8-F6FF-6111-08BED8B56339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CBE2DC-7294-521E-D6B8-45CC982D0CE0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198208-5580-276A-DF03-69F4F787480E}"/>
              </a:ext>
            </a:extLst>
          </p:cNvPr>
          <p:cNvSpPr/>
          <p:nvPr/>
        </p:nvSpPr>
        <p:spPr>
          <a:xfrm>
            <a:off x="1382313" y="658812"/>
            <a:ext cx="3531520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nb_attention.ipynb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144BF3-A682-C0CA-CD96-19D7A232DB7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A544986-75D2-AD3B-3B52-21BC5544083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14CB460-21C8-48CA-3231-88151C75BF6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FCD189D-C43D-EE03-9BA6-91E14B49D2C0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A5FE14F-9AB3-D1A6-E402-63FB2114C399}"/>
              </a:ext>
            </a:extLst>
          </p:cNvPr>
          <p:cNvSpPr txBox="1"/>
          <p:nvPr/>
        </p:nvSpPr>
        <p:spPr>
          <a:xfrm>
            <a:off x="295541" y="1158291"/>
            <a:ext cx="6925655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MultiHeadAttention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Configuration setting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the attention function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13C3FC-43FE-DAF0-35C4-F49CED3A6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1451AD-42CC-FF7B-38B1-9BA2436651EB}"/>
              </a:ext>
            </a:extLst>
          </p:cNvPr>
          <p:cNvSpPr txBox="1"/>
          <p:nvPr/>
        </p:nvSpPr>
        <p:spPr>
          <a:xfrm>
            <a:off x="7125617" y="1249310"/>
            <a:ext cx="4901539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"Output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"Attention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Scores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"Attention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Scores: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attention_scores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E35D2F01-D03F-62A7-3954-6505728B4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212" y="684549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6ACBAF-00C4-AE96-3725-187171778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196" y="3197140"/>
            <a:ext cx="3657600" cy="1314450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648032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76CF1-B9E7-1D82-90D8-5FEB23F6F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D42EB63-9A71-27E9-0F28-F3E10664C428}"/>
              </a:ext>
            </a:extLst>
          </p:cNvPr>
          <p:cNvGrpSpPr/>
          <p:nvPr/>
        </p:nvGrpSpPr>
        <p:grpSpPr>
          <a:xfrm>
            <a:off x="2704748" y="2735590"/>
            <a:ext cx="6782504" cy="1386821"/>
            <a:chOff x="2124334" y="2694659"/>
            <a:chExt cx="6782504" cy="138682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1DFD16-D75F-D5E2-DBC9-6845DC2E20BC}"/>
                </a:ext>
              </a:extLst>
            </p:cNvPr>
            <p:cNvSpPr txBox="1"/>
            <p:nvPr/>
          </p:nvSpPr>
          <p:spPr>
            <a:xfrm>
              <a:off x="2837205" y="2694659"/>
              <a:ext cx="2064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Source sentences</a:t>
              </a:r>
              <a:endParaRPr lang="en-US" b="1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191F9E4-3BCF-BC66-397D-673C1981C2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1999" y="3063078"/>
              <a:ext cx="1925130" cy="9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F3CEB76-B988-5EA1-9605-CB4D72CF5268}"/>
                </a:ext>
              </a:extLst>
            </p:cNvPr>
            <p:cNvSpPr/>
            <p:nvPr/>
          </p:nvSpPr>
          <p:spPr>
            <a:xfrm>
              <a:off x="4887131" y="2814526"/>
              <a:ext cx="2231516" cy="1044719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Training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E440A70-5225-A543-6344-E886D0697BC1}"/>
                </a:ext>
              </a:extLst>
            </p:cNvPr>
            <p:cNvCxnSpPr>
              <a:cxnSpLocks/>
            </p:cNvCxnSpPr>
            <p:nvPr/>
          </p:nvCxnSpPr>
          <p:spPr>
            <a:xfrm>
              <a:off x="2961999" y="3609676"/>
              <a:ext cx="19105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509416E-5600-63C7-3EAE-6A042A6FEC1A}"/>
                </a:ext>
              </a:extLst>
            </p:cNvPr>
            <p:cNvSpPr txBox="1"/>
            <p:nvPr/>
          </p:nvSpPr>
          <p:spPr>
            <a:xfrm>
              <a:off x="2837205" y="3614239"/>
              <a:ext cx="2049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Target sentences</a:t>
              </a:r>
              <a:endParaRPr lang="en-US" b="1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9E7064A-7CA6-BAFE-A33F-DA1949FAC61C}"/>
                </a:ext>
              </a:extLst>
            </p:cNvPr>
            <p:cNvCxnSpPr>
              <a:cxnSpLocks/>
            </p:cNvCxnSpPr>
            <p:nvPr/>
          </p:nvCxnSpPr>
          <p:spPr>
            <a:xfrm>
              <a:off x="7118647" y="3336885"/>
              <a:ext cx="16578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5A04ED4A-57A8-FEFA-4E98-7D64E6484D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8947" y="2720665"/>
              <a:ext cx="521219" cy="27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France flag">
              <a:extLst>
                <a:ext uri="{FF2B5EF4-FFF2-40B4-BE49-F238E27FC236}">
                  <a16:creationId xmlns:a16="http://schemas.microsoft.com/office/drawing/2014/main" id="{2E43A94C-8539-5320-1FE2-A9DFF43C4E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45" b="17500"/>
            <a:stretch/>
          </p:blipFill>
          <p:spPr bwMode="auto">
            <a:xfrm>
              <a:off x="2124334" y="3609676"/>
              <a:ext cx="509310" cy="3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3D6C809-FEDE-2F8C-6708-3B0EA5FE6DEC}"/>
                </a:ext>
              </a:extLst>
            </p:cNvPr>
            <p:cNvSpPr txBox="1"/>
            <p:nvPr/>
          </p:nvSpPr>
          <p:spPr>
            <a:xfrm>
              <a:off x="7118647" y="2950148"/>
              <a:ext cx="1788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Trained model</a:t>
              </a:r>
              <a:endParaRPr lang="en-US" b="1" dirty="0"/>
            </a:p>
          </p:txBody>
        </p:sp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D15189D1-700E-0334-99C9-584BD6842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826" y="3319480"/>
              <a:ext cx="771525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0E63921E-57C5-C942-03CF-9D4BAE27D1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3878" y="3485345"/>
              <a:ext cx="44767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941430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74768-17B0-8F7C-E1E5-ADA8A88A0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400700-D458-0C96-D783-E701CB71975C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Attention with mask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DF18FD-7FA3-30D2-F550-00A96C4D6AE1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D3DA76-F03E-AB43-E2BE-5A2EBFC463F5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F5F992-4127-C59B-6B8B-3060043D9C26}"/>
              </a:ext>
            </a:extLst>
          </p:cNvPr>
          <p:cNvSpPr/>
          <p:nvPr/>
        </p:nvSpPr>
        <p:spPr>
          <a:xfrm>
            <a:off x="1382312" y="658812"/>
            <a:ext cx="48048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nb_multi_head_attention.ipynb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D11B9A-01F1-EBD6-CA94-83988D892107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E4657EE-F9AA-333C-19D5-051CB0D5A86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2EB6DC4-379A-BA6E-E0F2-D0A58FE500B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550E286-6529-F81A-F38F-C51321D4F1AA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4176ABA-3BCC-A9A5-5809-255355857D80}"/>
              </a:ext>
            </a:extLst>
          </p:cNvPr>
          <p:cNvSpPr txBox="1"/>
          <p:nvPr/>
        </p:nvSpPr>
        <p:spPr>
          <a:xfrm>
            <a:off x="295541" y="1158291"/>
            <a:ext cx="709657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MultiHeadAttention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Configuration setting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mask for values above the diagonal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triu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diagonal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F116FE-F07B-DBDD-76DC-FFF1EB0C3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E1A8A7-A39D-64F3-FC36-78C5CFEAD30A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the attention function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(…)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B7A98F25-57DD-1B77-932F-B32F2E46B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212" y="684549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49025D-46E5-E226-C9B4-AF779BF8A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0833" y="3694025"/>
            <a:ext cx="3638550" cy="2447925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6706559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56CE2-8EE3-FAAA-F26E-532F85DAF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D719A80-B4A7-AE79-CA68-4A04691E88D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ADD987-3DB1-AC99-76EA-843BBBF5F4BB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26DDCA-7007-F9A2-11E3-DB8231976B9C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38B54A-882C-C848-DD00-3E0B6A0185A6}"/>
              </a:ext>
            </a:extLst>
          </p:cNvPr>
          <p:cNvSpPr/>
          <p:nvPr/>
        </p:nvSpPr>
        <p:spPr>
          <a:xfrm>
            <a:off x="1382312" y="658812"/>
            <a:ext cx="48048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nb_multi_head_attention.ipynb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FB0278C-8787-7C46-1E19-F95402580EB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6493914-05D4-0E0C-A94C-BA7DD42E8F82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1B31455-1D11-8E60-180F-87876F78B29B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E1D54C3-06F0-B541-5778-05B1B6634FAF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5B5105-0331-3D40-CD04-7449A3666C4A}"/>
              </a:ext>
            </a:extLst>
          </p:cNvPr>
          <p:cNvSpPr txBox="1"/>
          <p:nvPr/>
        </p:nvSpPr>
        <p:spPr>
          <a:xfrm>
            <a:off x="295541" y="1158291"/>
            <a:ext cx="6830075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multi_head_attention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random tensors </a:t>
            </a:r>
            <a:endParaRPr lang="en-US" i="1" dirty="0">
              <a:solidFill>
                <a:srgbClr val="0088FF"/>
              </a:solidFill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EDDA37-13BD-9681-29FB-91E1B39D5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164F3F-A2D8-CE7F-363E-1C2CAC40EACB}"/>
              </a:ext>
            </a:extLst>
          </p:cNvPr>
          <p:cNvSpPr txBox="1"/>
          <p:nvPr/>
        </p:nvSpPr>
        <p:spPr>
          <a:xfrm>
            <a:off x="7125617" y="1249310"/>
            <a:ext cx="4901539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query, key, value.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multi-head attention layer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multi_head_attention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attention: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attention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5F1FA3-60DA-F67C-415F-4CF7EA2DF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4988666"/>
            <a:ext cx="4633362" cy="1508891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3AB329F3-B2E4-92A7-11B5-0EB6DEB6B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212" y="684549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4082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5158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7C7DC-B5AA-8ED2-F68C-6916E3B20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A2EB0-A707-4A7E-B8CD-213218213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18D3A7-9303-9BC0-1337-511FA0BE3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DE5FC430-E2C4-1D92-2E71-1B4FB6404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D86EA274-13C5-0DA1-8789-EC06E5DC2B53}"/>
              </a:ext>
            </a:extLst>
          </p:cNvPr>
          <p:cNvSpPr/>
          <p:nvPr/>
        </p:nvSpPr>
        <p:spPr>
          <a:xfrm>
            <a:off x="11353800" y="4844850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EDAB4-D1C0-907D-968D-0825B0EE1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CDB7461C-642D-9B87-BA79-606A7E7DF3CF}"/>
              </a:ext>
            </a:extLst>
          </p:cNvPr>
          <p:cNvSpPr/>
          <p:nvPr/>
        </p:nvSpPr>
        <p:spPr>
          <a:xfrm rot="9444431">
            <a:off x="795987" y="3874923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22E5EACE-2BBC-92DE-F976-E253E50B3C25}"/>
              </a:ext>
            </a:extLst>
          </p:cNvPr>
          <p:cNvSpPr/>
          <p:nvPr/>
        </p:nvSpPr>
        <p:spPr>
          <a:xfrm rot="19994536">
            <a:off x="3020584" y="2920791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309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A3429-2BB8-783F-31AC-8859FE92B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FBDD10-03D5-D7AB-52EB-7F51775B813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Feed Forward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5BBEED-7F0B-6224-E93F-63DE1216B36C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23C419-D0E0-AEB4-7BD4-0BDB4A890038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40144C-8E89-40D7-C5A6-0423F28B55E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EEC8DAD-38EF-4F15-4F4B-7E1907E9B6A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CE4FA2C-4664-79FC-6744-A10179C2D56A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5BBBA5E-AE4A-F061-A840-5EA962D4CBD6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2DBE3AE-CE0F-2BE9-01BA-45C2207A818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843D2BA-2E3F-8910-C390-16DEE9414DC4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first linear transformation,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second linear transformation,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dropout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(x))))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2A2E0-C1C9-B5AD-AB62-767C3F456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05865439-8AE7-89AA-8F64-6D2777D92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960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C2F5B-0088-4F78-8205-D1E8D1F84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0BE9C70-E51A-F761-43F7-54716B59FCE7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Feed Forward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2284C8-4DFA-614C-984C-79141591D658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1C8FE5-3382-B6A8-5B9F-570F25845C68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6CDB4-CAA9-25AB-5936-8D648DE8E5BC}"/>
              </a:ext>
            </a:extLst>
          </p:cNvPr>
          <p:cNvSpPr/>
          <p:nvPr/>
        </p:nvSpPr>
        <p:spPr>
          <a:xfrm>
            <a:off x="1382312" y="658812"/>
            <a:ext cx="421518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nb_feed_forward.ipynb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038613-CB80-36D4-27EC-A4725771F133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16E0E4F-6B21-27AE-25B7-A52C392E35FB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E96658A-0098-9C6F-1FA4-DE34A2BEF3E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FEFD033-24A7-F88C-97E8-38844F98F966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C844B90-C213-1BC8-1894-722D3CDB28D3}"/>
              </a:ext>
            </a:extLst>
          </p:cNvPr>
          <p:cNvSpPr txBox="1"/>
          <p:nvPr/>
        </p:nvSpPr>
        <p:spPr>
          <a:xfrm>
            <a:off x="295541" y="1158291"/>
            <a:ext cx="6830075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ff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31F7C8-E055-CDD3-F3BC-32DABDF27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F029D6-6E27-17D3-0C60-240509B2CC16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feed-forward network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Output's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C502A4-9B38-D38F-B140-173769292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3686657"/>
            <a:ext cx="4717770" cy="2512529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BB73603F-74EC-EDDF-6D1B-EF6AB681D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290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00089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E3508-E852-DE8B-C554-9BDCCAA4B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50C88-3B61-4F1E-4E8A-4C9D0CEFD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DD0843-EB46-8060-167C-5C95990BA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696F4AE6-096D-ED8D-DFF1-C9D9DA466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F0A326C6-4340-C2B2-6479-B2D993AACA03}"/>
              </a:ext>
            </a:extLst>
          </p:cNvPr>
          <p:cNvSpPr/>
          <p:nvPr/>
        </p:nvSpPr>
        <p:spPr>
          <a:xfrm>
            <a:off x="11350862" y="4528656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C62B85-D4D4-BC65-28A1-E7414EF0C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DAB2A700-D52D-29EE-DC08-1728AED8C410}"/>
              </a:ext>
            </a:extLst>
          </p:cNvPr>
          <p:cNvSpPr/>
          <p:nvPr/>
        </p:nvSpPr>
        <p:spPr>
          <a:xfrm rot="9446119">
            <a:off x="669418" y="3722664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06DBD66A-CC9E-2423-DA17-9C9320266A60}"/>
              </a:ext>
            </a:extLst>
          </p:cNvPr>
          <p:cNvSpPr/>
          <p:nvPr/>
        </p:nvSpPr>
        <p:spPr>
          <a:xfrm>
            <a:off x="3209155" y="4084804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CC68A847-7FE0-0038-49D3-B73B0C1E740B}"/>
              </a:ext>
            </a:extLst>
          </p:cNvPr>
          <p:cNvSpPr/>
          <p:nvPr/>
        </p:nvSpPr>
        <p:spPr>
          <a:xfrm>
            <a:off x="3209155" y="2869638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F565A572-E9B2-8899-78CC-2ECAB032BAA9}"/>
              </a:ext>
            </a:extLst>
          </p:cNvPr>
          <p:cNvSpPr/>
          <p:nvPr/>
        </p:nvSpPr>
        <p:spPr>
          <a:xfrm>
            <a:off x="3209154" y="3417994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E7A6CAF9-1724-E351-146D-D3440641985D}"/>
              </a:ext>
            </a:extLst>
          </p:cNvPr>
          <p:cNvSpPr/>
          <p:nvPr/>
        </p:nvSpPr>
        <p:spPr>
          <a:xfrm rot="9320291">
            <a:off x="689347" y="4451883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1033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2B763-A796-9FE9-08B9-80AD8A58E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52569D-E3D5-597B-0F5E-993AE773657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Layer Normalization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179190-1247-762F-DD1D-33716E078F28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CB7731-73E4-D904-5CB3-592C421C9811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06E352-C814-5C5F-1DAF-B2A72F500620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D74750B-AC5D-F459-ADB6-B0D3E0E914B8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712CA27-EF43-503B-59E8-2FC93C1B157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167BAB-8A52-1915-345D-97549728384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829AF66-52B9-54C0-697C-1AFBDFB2008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A29FCA6-7F20-8AC9-4162-6B18883933B7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eps: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1e-6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scale and shift parameters, which are learnable.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para_mul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para_bias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Store the epsilon value.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eps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eps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C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alculate the mean and standard deviation of the input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mean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keepdim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std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keepdim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Scale and shift the normalized value,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para_mul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mean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std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eps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para_bias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DFEC62-EEE1-684C-BEB7-67A3C2DEB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4C5C65B2-389F-51BC-8374-9B0157B2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52467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8704D-C11B-A5A3-5173-D2E6F5042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B0424D-43DB-47FA-00B5-C2BE058D0ED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Layer Normalization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4E1EED-6CCD-FC60-4543-6F9BD1C44E61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48EC9D-BFC2-96BA-909C-FE5E6A0B0E54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447E6D-86EE-76B7-B7D4-2BBFBDAEA378}"/>
              </a:ext>
            </a:extLst>
          </p:cNvPr>
          <p:cNvSpPr/>
          <p:nvPr/>
        </p:nvSpPr>
        <p:spPr>
          <a:xfrm>
            <a:off x="1382312" y="658812"/>
            <a:ext cx="4713688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nb_layer_normalization.ipynb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59B162C-11A2-C091-BFB3-EFEA63C5ACA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6D89535-B927-7D49-BBB2-F0539C27977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2892539-994A-E307-4C8A-C4294994D2C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4B3C7AA-62A8-5DF0-22C4-2FA1380F6631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BE41810-9423-FDB8-74D1-7B63DE8BFAC2}"/>
              </a:ext>
            </a:extLst>
          </p:cNvPr>
          <p:cNvSpPr txBox="1"/>
          <p:nvPr/>
        </p:nvSpPr>
        <p:spPr>
          <a:xfrm>
            <a:off x="295541" y="1158291"/>
            <a:ext cx="6830075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our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layer_norm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87BC16-86DF-7ACC-2A11-BAC457E9F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6C4B72-D5AD-0D4D-C4AE-A828DA0DE2BB}"/>
              </a:ext>
            </a:extLst>
          </p:cNvPr>
          <p:cNvSpPr txBox="1"/>
          <p:nvPr/>
        </p:nvSpPr>
        <p:spPr>
          <a:xfrm>
            <a:off x="7125617" y="1249310"/>
            <a:ext cx="4901539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our sequences through the layer normalization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normalized_sequences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layer_norm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Normalized sequences: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normalized_sequences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Normalized sequences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normalized_sequences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561D70-36F9-26C2-FF97-51C1D2841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3855508"/>
            <a:ext cx="4734920" cy="2195116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759CEE90-CD40-E1E1-AF1B-68B12BCBC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769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CA8E2-4724-5739-20E0-CB478DDA9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08081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44011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61C50-03EA-D5E2-6317-1C54F17EA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A17F-08F5-AA46-F88F-D5078470C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7FA33F-FD16-C336-2665-B0019B3E9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3D43E6EA-0CD0-26E5-1191-9F05CE6FF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ED4AF5CE-4948-A586-042D-5E24715CCB67}"/>
              </a:ext>
            </a:extLst>
          </p:cNvPr>
          <p:cNvSpPr/>
          <p:nvPr/>
        </p:nvSpPr>
        <p:spPr>
          <a:xfrm>
            <a:off x="11353800" y="4264254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08F92D-F4F3-B7DF-7154-90705A27A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D4B32463-BE33-008E-6E4C-C2187BD4E999}"/>
              </a:ext>
            </a:extLst>
          </p:cNvPr>
          <p:cNvSpPr/>
          <p:nvPr/>
        </p:nvSpPr>
        <p:spPr>
          <a:xfrm rot="10800000">
            <a:off x="549897" y="3755561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AD1B309A-21C8-CF9A-B633-50CC699791CB}"/>
              </a:ext>
            </a:extLst>
          </p:cNvPr>
          <p:cNvSpPr/>
          <p:nvPr/>
        </p:nvSpPr>
        <p:spPr>
          <a:xfrm>
            <a:off x="3187151" y="4334410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F8D046C7-5977-65FB-D2D7-25B3124AA34C}"/>
              </a:ext>
            </a:extLst>
          </p:cNvPr>
          <p:cNvSpPr/>
          <p:nvPr/>
        </p:nvSpPr>
        <p:spPr>
          <a:xfrm>
            <a:off x="3184940" y="2997618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C8DCC67D-7EF3-DCBD-3C8D-8021A7E775F0}"/>
              </a:ext>
            </a:extLst>
          </p:cNvPr>
          <p:cNvSpPr/>
          <p:nvPr/>
        </p:nvSpPr>
        <p:spPr>
          <a:xfrm>
            <a:off x="3184941" y="3539574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B0C3DDF1-B9BA-1BE6-A8C5-2DC51DD4DE87}"/>
              </a:ext>
            </a:extLst>
          </p:cNvPr>
          <p:cNvSpPr/>
          <p:nvPr/>
        </p:nvSpPr>
        <p:spPr>
          <a:xfrm rot="10800000">
            <a:off x="549897" y="4480241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3151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3F65D-450C-3D79-4A59-91382DE98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6026A7-FCFD-6BAB-4A78-CAF91983C265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Residual Connection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09AECB-658E-BB85-CBA4-CC3EBB91F8D2}"/>
              </a:ext>
            </a:extLst>
          </p:cNvPr>
          <p:cNvSpPr/>
          <p:nvPr/>
        </p:nvSpPr>
        <p:spPr>
          <a:xfrm>
            <a:off x="241421" y="658813"/>
            <a:ext cx="11716281" cy="47934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412783-5D22-197B-B4B0-50C85F328FCF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D3A253-1375-3722-11A6-644920FFF238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85B9B5D-7143-D1E6-906A-4014587EFB91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72680C7-726A-0830-03CA-486118255EEA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CA18940-D2EE-26CC-DA70-FEF0FD8BC946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487EEA7-560D-39DA-B755-04DBB07E51EA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9011484-AEE6-95E8-6DD2-8199FF44CE65}"/>
              </a:ext>
            </a:extLst>
          </p:cNvPr>
          <p:cNvSpPr txBox="1"/>
          <p:nvPr/>
        </p:nvSpPr>
        <p:spPr>
          <a:xfrm>
            <a:off x="295541" y="1204946"/>
            <a:ext cx="11662161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dropout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sublayer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layer normalization to the input, passes the result through the sublayer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(sublayer(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(x)))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273FF-76DD-CCD2-DAEC-8FC3F4819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EA94C358-2987-EAA8-D205-7CF693FD0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1415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F40CA-AC21-2A15-0DF0-72DD41D16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B3371B-42E6-96DE-71FD-7F8DCD3DE1F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Residual Connection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B46A20-4CC3-67F1-D800-6304B06F941D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DE0F29-2EB6-8C9F-563D-EF88C7A2A8FF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4E9A81-DE94-4804-01F7-9FDB0BA8E6F5}"/>
              </a:ext>
            </a:extLst>
          </p:cNvPr>
          <p:cNvSpPr/>
          <p:nvPr/>
        </p:nvSpPr>
        <p:spPr>
          <a:xfrm>
            <a:off x="1382312" y="658812"/>
            <a:ext cx="4713688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nb_residual_connection.ipynb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5158671-436A-30C8-AE83-0994928605DB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1DE323-96B2-5E2B-54D6-A35DC19AF989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290DB2F-C748-9375-CCCA-D813E5DA81B5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5DCD9CE-D166-E0EE-11C7-A6007008656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6398FC0-F33A-AA45-EB85-9F9CDE6D5D30}"/>
              </a:ext>
            </a:extLst>
          </p:cNvPr>
          <p:cNvSpPr txBox="1"/>
          <p:nvPr/>
        </p:nvSpPr>
        <p:spPr>
          <a:xfrm>
            <a:off x="295541" y="1158291"/>
            <a:ext cx="6830075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residual_connection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39251C-2C9B-E037-899D-EAA381BC2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B11A1B-75DE-7BA2-DC69-D2B655A0C787}"/>
              </a:ext>
            </a:extLst>
          </p:cNvPr>
          <p:cNvSpPr txBox="1"/>
          <p:nvPr/>
        </p:nvSpPr>
        <p:spPr>
          <a:xfrm>
            <a:off x="7125617" y="1249310"/>
            <a:ext cx="4901539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input tensor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reproducible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residual connection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residual_connection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56F32E-C081-622E-BEBF-0B9BA43EC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4942629"/>
            <a:ext cx="4000847" cy="1806097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B9FDA6DB-ADB7-EE96-E853-68B33FEF5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8988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635128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74996-FE95-4C89-28EA-0B8532A94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ACC22-6242-4665-2CAF-CAC2968B5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4F03CD-2FD1-5EDC-0A25-7CDC2ED83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CEC8EFE1-38B9-704E-995E-916E939AE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54EAB587-609E-C705-5C99-A5B6FF783BA0}"/>
              </a:ext>
            </a:extLst>
          </p:cNvPr>
          <p:cNvSpPr/>
          <p:nvPr/>
        </p:nvSpPr>
        <p:spPr>
          <a:xfrm>
            <a:off x="11350862" y="3971548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4C65A9-804B-0AC4-8B05-2A800FDD6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EC4057-4546-F761-5125-D0C6CFC8D9AB}"/>
              </a:ext>
            </a:extLst>
          </p:cNvPr>
          <p:cNvSpPr/>
          <p:nvPr/>
        </p:nvSpPr>
        <p:spPr>
          <a:xfrm>
            <a:off x="2260038" y="2691925"/>
            <a:ext cx="867723" cy="2307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581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70DEF-F528-BE66-B541-668789CB4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7F8064F-888A-7664-CE0A-62F161AD036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Projection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30A991-3189-0703-9774-30CFAD884C08}"/>
              </a:ext>
            </a:extLst>
          </p:cNvPr>
          <p:cNvSpPr/>
          <p:nvPr/>
        </p:nvSpPr>
        <p:spPr>
          <a:xfrm>
            <a:off x="241421" y="658813"/>
            <a:ext cx="11716281" cy="47934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F84D06-E330-B2B2-2E20-C400486B6634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5355A6-A9E3-0BF7-1325-B7618FE8EAF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A3A14F6-53E8-FC90-88C7-51FA01FCABEE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945641-682F-5B50-B0D4-B0CA3A4909D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C2ED78-84CC-DFE7-4E54-B5EC19D113D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4B3F7E8-03D2-C42C-D100-84EDF1E2912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064330B-DC93-1B3B-F08C-32B0471F812B}"/>
              </a:ext>
            </a:extLst>
          </p:cNvPr>
          <p:cNvSpPr txBox="1"/>
          <p:nvPr/>
        </p:nvSpPr>
        <p:spPr>
          <a:xfrm>
            <a:off x="295541" y="1204946"/>
            <a:ext cx="11662161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linear transformation </a:t>
            </a:r>
          </a:p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    #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that projects the input into the vocabulary space.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applies the linear transformation to the input.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5AA6F4-9A76-F73C-757F-22F6DC41A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C4AAD6E0-5B4E-AF3B-A311-B7899B6EF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63084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5FBEA-5359-3CF8-8C67-077C51D49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075436-0839-031E-D44A-900ECB72FD3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Projection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B37EAB-AB94-883D-4057-A013DFABCAEF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526237-372A-497E-1415-C55E303A9647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3755D3-25D3-1046-14E9-34326B7801AB}"/>
              </a:ext>
            </a:extLst>
          </p:cNvPr>
          <p:cNvSpPr/>
          <p:nvPr/>
        </p:nvSpPr>
        <p:spPr>
          <a:xfrm>
            <a:off x="1382312" y="658812"/>
            <a:ext cx="392462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nb_projection.ipynb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114AB10-5DAC-C860-5628-582686C90732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4F7461E-6082-D16A-F031-ABAB5856535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3E1C89-6E74-54BE-5531-05059CA966AF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866E4BC-47D3-F0DE-8D10-46A38B64331E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E981E5-BFF6-89BD-E7D0-FF0D021F2087}"/>
              </a:ext>
            </a:extLst>
          </p:cNvPr>
          <p:cNvSpPr txBox="1"/>
          <p:nvPr/>
        </p:nvSpPr>
        <p:spPr>
          <a:xfrm>
            <a:off x="295541" y="1158291"/>
            <a:ext cx="6830075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Projection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183D76-E029-E27A-9896-358FFC5BA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620FD6-4288-5227-A9DB-436AE16E4A02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projection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7AB64E-368D-8A89-9A19-A90B2AFA4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3697447"/>
            <a:ext cx="4770843" cy="1640404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9E887B0C-03DB-16EC-2556-8096EF670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25320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79238-A5F8-B54D-C07B-87E52E3F0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45208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D0EAF-8D03-4905-1BBE-91ECC28C4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6353F-5AC7-BA27-9A70-EB3372CBE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CD34C6-F2A3-F4B9-01B8-6B75BF620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A3F2EEA9-5138-140F-B9DC-ECA73EF8D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62474D-07BB-DBCD-0012-94568FFB3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4105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venir fon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-qd-blue-simple" id="{A4FAF9F9-AE7C-46FD-B4D5-0E27E5E1F42F}" vid="{A861747D-0E20-4E7B-BBCA-2D7C86E298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template-qd-blue-simple</Template>
  <TotalTime>3368</TotalTime>
  <Words>14596</Words>
  <Application>Microsoft Office PowerPoint</Application>
  <PresentationFormat>Widescreen</PresentationFormat>
  <Paragraphs>1548</Paragraphs>
  <Slides>178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178</vt:i4>
      </vt:variant>
    </vt:vector>
  </HeadingPairs>
  <TitlesOfParts>
    <vt:vector size="185" baseType="lpstr">
      <vt:lpstr>Arial</vt:lpstr>
      <vt:lpstr>Avenir Next LT Pro</vt:lpstr>
      <vt:lpstr>Avenir Next LT Pro Light</vt:lpstr>
      <vt:lpstr>Calibri</vt:lpstr>
      <vt:lpstr>Consolas</vt:lpstr>
      <vt:lpstr>Wingdings</vt:lpstr>
      <vt:lpstr>Office Theme</vt:lpstr>
      <vt:lpstr>Implementing Transformer with  Python &amp; PyTorch   </vt:lpstr>
      <vt:lpstr>Implementing Transformer with  Python &amp; PyTorch   </vt:lpstr>
      <vt:lpstr>PowerPoint Presentation</vt:lpstr>
      <vt:lpstr>Implementation plan</vt:lpstr>
      <vt:lpstr>Implementation objectives</vt:lpstr>
      <vt:lpstr>Implementation approach</vt:lpstr>
      <vt:lpstr>PowerPoint Presentation</vt:lpstr>
      <vt:lpstr>Training</vt:lpstr>
      <vt:lpstr>PowerPoint Presentation</vt:lpstr>
      <vt:lpstr>Training – Main steps </vt:lpstr>
      <vt:lpstr>Training – Main steps </vt:lpstr>
      <vt:lpstr>Preprocessing data</vt:lpstr>
      <vt:lpstr>Create transformer model</vt:lpstr>
      <vt:lpstr>Training loop</vt:lpstr>
      <vt:lpstr>Put it all together</vt:lpstr>
      <vt:lpstr>PowerPoint Presentation</vt:lpstr>
      <vt:lpstr>Source code structure</vt:lpstr>
      <vt:lpstr>PowerPoint Presentation</vt:lpstr>
      <vt:lpstr>Transformer classes</vt:lpstr>
      <vt:lpstr>Transformer classes</vt:lpstr>
      <vt:lpstr>Transformer classes</vt:lpstr>
      <vt:lpstr>PowerPoint Presentation</vt:lpstr>
      <vt:lpstr>Transformer functions</vt:lpstr>
      <vt:lpstr>Transformer functions</vt:lpstr>
      <vt:lpstr>Transformer functions</vt:lpstr>
      <vt:lpstr>Transformer functions</vt:lpstr>
      <vt:lpstr>PowerPoint Presentation</vt:lpstr>
      <vt:lpstr>Data preparation function/class</vt:lpstr>
      <vt:lpstr>PowerPoint Presentation</vt:lpstr>
      <vt:lpstr>Data preparation function/class</vt:lpstr>
      <vt:lpstr>PowerPoint Presentation</vt:lpstr>
      <vt:lpstr>PowerPoint Presentation</vt:lpstr>
      <vt:lpstr>PowerPoint Presentation</vt:lpstr>
      <vt:lpstr>Data preparation function/class</vt:lpstr>
      <vt:lpstr>PowerPoint Presentation</vt:lpstr>
      <vt:lpstr>PowerPoint Presentation</vt:lpstr>
      <vt:lpstr>PowerPoint Presentation</vt:lpstr>
      <vt:lpstr>Data preparation function/class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preparation function/class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preparation function/class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preparation function/class</vt:lpstr>
      <vt:lpstr>PowerPoint Presentation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Class/function to create transformer</vt:lpstr>
      <vt:lpstr>PowerPoint Presentation</vt:lpstr>
      <vt:lpstr>Class/function to create transformer</vt:lpstr>
      <vt:lpstr>PowerPoint Presentation</vt:lpstr>
      <vt:lpstr>PowerPoint Presentation</vt:lpstr>
      <vt:lpstr>Class/function to create transformer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Class/function to create transformer</vt:lpstr>
      <vt:lpstr>PowerPoint Presentation</vt:lpstr>
      <vt:lpstr>PowerPoint Presentation</vt:lpstr>
      <vt:lpstr>Class/function to create transformer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Class/function to create transformer</vt:lpstr>
      <vt:lpstr>PowerPoint Presentation</vt:lpstr>
      <vt:lpstr>PowerPoint Presentation</vt:lpstr>
      <vt:lpstr>PowerPoint Presentation</vt:lpstr>
      <vt:lpstr>Class/function to create transformer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Engine functions for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Engine functions for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Engine functions for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Engine functions for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Inference</vt:lpstr>
      <vt:lpstr>Engine function for inference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Transformer with  Python &amp; PyTorch   </dc:title>
  <dc:creator>Tan Nguyen Duong</dc:creator>
  <cp:lastModifiedBy>Tan Nguyen Duong</cp:lastModifiedBy>
  <cp:revision>52</cp:revision>
  <dcterms:created xsi:type="dcterms:W3CDTF">2024-02-20T20:54:33Z</dcterms:created>
  <dcterms:modified xsi:type="dcterms:W3CDTF">2024-03-06T22:18:08Z</dcterms:modified>
</cp:coreProperties>
</file>